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5" r:id="rId3"/>
    <p:sldId id="311" r:id="rId4"/>
    <p:sldId id="310" r:id="rId5"/>
    <p:sldId id="306" r:id="rId6"/>
    <p:sldId id="307" r:id="rId7"/>
    <p:sldId id="312" r:id="rId8"/>
    <p:sldId id="308" r:id="rId9"/>
    <p:sldId id="309" r:id="rId10"/>
    <p:sldId id="324" r:id="rId11"/>
    <p:sldId id="325" r:id="rId12"/>
    <p:sldId id="258" r:id="rId13"/>
    <p:sldId id="313" r:id="rId14"/>
    <p:sldId id="314" r:id="rId15"/>
    <p:sldId id="315" r:id="rId16"/>
    <p:sldId id="316" r:id="rId17"/>
    <p:sldId id="317" r:id="rId18"/>
    <p:sldId id="318" r:id="rId19"/>
    <p:sldId id="319" r:id="rId20"/>
    <p:sldId id="320" r:id="rId21"/>
    <p:sldId id="321" r:id="rId22"/>
    <p:sldId id="277" r:id="rId23"/>
    <p:sldId id="278" r:id="rId24"/>
    <p:sldId id="279" r:id="rId25"/>
    <p:sldId id="280" r:id="rId26"/>
    <p:sldId id="281" r:id="rId27"/>
    <p:sldId id="299" r:id="rId28"/>
    <p:sldId id="302" r:id="rId29"/>
    <p:sldId id="301" r:id="rId30"/>
    <p:sldId id="300" r:id="rId31"/>
    <p:sldId id="303" r:id="rId32"/>
    <p:sldId id="304" r:id="rId33"/>
    <p:sldId id="322" r:id="rId34"/>
    <p:sldId id="323" r:id="rId35"/>
    <p:sldId id="276" r:id="rId36"/>
    <p:sldId id="282" r:id="rId37"/>
    <p:sldId id="283" r:id="rId38"/>
    <p:sldId id="284" r:id="rId39"/>
    <p:sldId id="287" r:id="rId40"/>
    <p:sldId id="286" r:id="rId41"/>
    <p:sldId id="285" r:id="rId42"/>
    <p:sldId id="291" r:id="rId43"/>
    <p:sldId id="297" r:id="rId44"/>
  </p:sldIdLst>
  <p:sldSz cx="9144000" cy="6858000" type="screen4x3"/>
  <p:notesSz cx="6858000" cy="9144000"/>
  <p:defaultTextStyle>
    <a:defPPr>
      <a:defRPr lang="en-N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3333FF"/>
    <a:srgbClr val="008000"/>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9" autoAdjust="0"/>
    <p:restoredTop sz="94660"/>
  </p:normalViewPr>
  <p:slideViewPr>
    <p:cSldViewPr>
      <p:cViewPr varScale="1">
        <p:scale>
          <a:sx n="65" d="100"/>
          <a:sy n="65" d="100"/>
        </p:scale>
        <p:origin x="-54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93A5EA1B-9EEA-46D1-8B7A-5C3C6AC94DBF}" type="slidenum">
              <a:rPr lang="en-NZ"/>
              <a:pPr>
                <a:defRPr/>
              </a:pPr>
              <a:t>‹#›</a:t>
            </a:fld>
            <a:endParaRPr lang="en-NZ"/>
          </a:p>
        </p:txBody>
      </p:sp>
    </p:spTree>
    <p:extLst>
      <p:ext uri="{BB962C8B-B14F-4D97-AF65-F5344CB8AC3E}">
        <p14:creationId xmlns:p14="http://schemas.microsoft.com/office/powerpoint/2010/main" val="4182230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84BDE40E-8B2C-46AC-9F0E-7D8D4EE861C9}" type="slidenum">
              <a:rPr lang="en-NZ"/>
              <a:pPr>
                <a:defRPr/>
              </a:pPr>
              <a:t>‹#›</a:t>
            </a:fld>
            <a:endParaRPr lang="en-NZ"/>
          </a:p>
        </p:txBody>
      </p:sp>
    </p:spTree>
    <p:extLst>
      <p:ext uri="{BB962C8B-B14F-4D97-AF65-F5344CB8AC3E}">
        <p14:creationId xmlns:p14="http://schemas.microsoft.com/office/powerpoint/2010/main" val="3739747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A625221A-EC0F-4FBA-9BFB-470EFA474E24}" type="slidenum">
              <a:rPr lang="en-NZ"/>
              <a:pPr>
                <a:defRPr/>
              </a:pPr>
              <a:t>‹#›</a:t>
            </a:fld>
            <a:endParaRPr lang="en-NZ"/>
          </a:p>
        </p:txBody>
      </p:sp>
    </p:spTree>
    <p:extLst>
      <p:ext uri="{BB962C8B-B14F-4D97-AF65-F5344CB8AC3E}">
        <p14:creationId xmlns:p14="http://schemas.microsoft.com/office/powerpoint/2010/main" val="4217817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NZ"/>
          </a:p>
        </p:txBody>
      </p:sp>
      <p:sp>
        <p:nvSpPr>
          <p:cNvPr id="7" name="Rectangle 5"/>
          <p:cNvSpPr>
            <a:spLocks noGrp="1" noChangeArrowheads="1"/>
          </p:cNvSpPr>
          <p:nvPr>
            <p:ph type="ftr" sz="quarter" idx="11"/>
          </p:nvPr>
        </p:nvSpPr>
        <p:spPr>
          <a:ln/>
        </p:spPr>
        <p:txBody>
          <a:bodyPr/>
          <a:lstStyle>
            <a:lvl1pPr>
              <a:defRPr/>
            </a:lvl1pPr>
          </a:lstStyle>
          <a:p>
            <a:pPr>
              <a:defRPr/>
            </a:pPr>
            <a:endParaRPr lang="en-NZ"/>
          </a:p>
        </p:txBody>
      </p:sp>
      <p:sp>
        <p:nvSpPr>
          <p:cNvPr id="8" name="Rectangle 6"/>
          <p:cNvSpPr>
            <a:spLocks noGrp="1" noChangeArrowheads="1"/>
          </p:cNvSpPr>
          <p:nvPr>
            <p:ph type="sldNum" sz="quarter" idx="12"/>
          </p:nvPr>
        </p:nvSpPr>
        <p:spPr>
          <a:ln/>
        </p:spPr>
        <p:txBody>
          <a:bodyPr/>
          <a:lstStyle>
            <a:lvl1pPr>
              <a:defRPr/>
            </a:lvl1pPr>
          </a:lstStyle>
          <a:p>
            <a:pPr>
              <a:defRPr/>
            </a:pPr>
            <a:fld id="{CD66C1F4-C019-4076-9876-9B956E165C77}" type="slidenum">
              <a:rPr lang="en-NZ"/>
              <a:pPr>
                <a:defRPr/>
              </a:pPr>
              <a:t>‹#›</a:t>
            </a:fld>
            <a:endParaRPr lang="en-NZ"/>
          </a:p>
        </p:txBody>
      </p:sp>
    </p:spTree>
    <p:extLst>
      <p:ext uri="{BB962C8B-B14F-4D97-AF65-F5344CB8AC3E}">
        <p14:creationId xmlns:p14="http://schemas.microsoft.com/office/powerpoint/2010/main" val="1408341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38EADDBC-3952-4573-B6CA-77D155E9DD57}" type="slidenum">
              <a:rPr lang="en-NZ"/>
              <a:pPr>
                <a:defRPr/>
              </a:pPr>
              <a:t>‹#›</a:t>
            </a:fld>
            <a:endParaRPr lang="en-NZ"/>
          </a:p>
        </p:txBody>
      </p:sp>
    </p:spTree>
    <p:extLst>
      <p:ext uri="{BB962C8B-B14F-4D97-AF65-F5344CB8AC3E}">
        <p14:creationId xmlns:p14="http://schemas.microsoft.com/office/powerpoint/2010/main" val="1692326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F40137B4-8D56-4BE1-BC1A-52BC3AB48C1C}" type="slidenum">
              <a:rPr lang="en-NZ"/>
              <a:pPr>
                <a:defRPr/>
              </a:pPr>
              <a:t>‹#›</a:t>
            </a:fld>
            <a:endParaRPr lang="en-NZ"/>
          </a:p>
        </p:txBody>
      </p:sp>
    </p:spTree>
    <p:extLst>
      <p:ext uri="{BB962C8B-B14F-4D97-AF65-F5344CB8AC3E}">
        <p14:creationId xmlns:p14="http://schemas.microsoft.com/office/powerpoint/2010/main" val="573958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pPr>
              <a:defRPr/>
            </a:pPr>
            <a:fld id="{0D7CBF9E-7F39-41C4-AF15-5FCF6A9551AA}" type="slidenum">
              <a:rPr lang="en-NZ"/>
              <a:pPr>
                <a:defRPr/>
              </a:pPr>
              <a:t>‹#›</a:t>
            </a:fld>
            <a:endParaRPr lang="en-NZ"/>
          </a:p>
        </p:txBody>
      </p:sp>
    </p:spTree>
    <p:extLst>
      <p:ext uri="{BB962C8B-B14F-4D97-AF65-F5344CB8AC3E}">
        <p14:creationId xmlns:p14="http://schemas.microsoft.com/office/powerpoint/2010/main" val="3708675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NZ"/>
          </a:p>
        </p:txBody>
      </p:sp>
      <p:sp>
        <p:nvSpPr>
          <p:cNvPr id="8" name="Rectangle 5"/>
          <p:cNvSpPr>
            <a:spLocks noGrp="1" noChangeArrowheads="1"/>
          </p:cNvSpPr>
          <p:nvPr>
            <p:ph type="ftr" sz="quarter" idx="11"/>
          </p:nvPr>
        </p:nvSpPr>
        <p:spPr>
          <a:ln/>
        </p:spPr>
        <p:txBody>
          <a:bodyPr/>
          <a:lstStyle>
            <a:lvl1pPr>
              <a:defRPr/>
            </a:lvl1pPr>
          </a:lstStyle>
          <a:p>
            <a:pPr>
              <a:defRPr/>
            </a:pPr>
            <a:endParaRPr lang="en-NZ"/>
          </a:p>
        </p:txBody>
      </p:sp>
      <p:sp>
        <p:nvSpPr>
          <p:cNvPr id="9" name="Rectangle 6"/>
          <p:cNvSpPr>
            <a:spLocks noGrp="1" noChangeArrowheads="1"/>
          </p:cNvSpPr>
          <p:nvPr>
            <p:ph type="sldNum" sz="quarter" idx="12"/>
          </p:nvPr>
        </p:nvSpPr>
        <p:spPr>
          <a:ln/>
        </p:spPr>
        <p:txBody>
          <a:bodyPr/>
          <a:lstStyle>
            <a:lvl1pPr>
              <a:defRPr/>
            </a:lvl1pPr>
          </a:lstStyle>
          <a:p>
            <a:pPr>
              <a:defRPr/>
            </a:pPr>
            <a:fld id="{70BDBFB8-F379-404E-83FC-0191D5E12D78}" type="slidenum">
              <a:rPr lang="en-NZ"/>
              <a:pPr>
                <a:defRPr/>
              </a:pPr>
              <a:t>‹#›</a:t>
            </a:fld>
            <a:endParaRPr lang="en-NZ"/>
          </a:p>
        </p:txBody>
      </p:sp>
    </p:spTree>
    <p:extLst>
      <p:ext uri="{BB962C8B-B14F-4D97-AF65-F5344CB8AC3E}">
        <p14:creationId xmlns:p14="http://schemas.microsoft.com/office/powerpoint/2010/main" val="3631018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NZ"/>
          </a:p>
        </p:txBody>
      </p:sp>
      <p:sp>
        <p:nvSpPr>
          <p:cNvPr id="4" name="Rectangle 5"/>
          <p:cNvSpPr>
            <a:spLocks noGrp="1" noChangeArrowheads="1"/>
          </p:cNvSpPr>
          <p:nvPr>
            <p:ph type="ftr" sz="quarter" idx="11"/>
          </p:nvPr>
        </p:nvSpPr>
        <p:spPr>
          <a:ln/>
        </p:spPr>
        <p:txBody>
          <a:bodyPr/>
          <a:lstStyle>
            <a:lvl1pPr>
              <a:defRPr/>
            </a:lvl1pPr>
          </a:lstStyle>
          <a:p>
            <a:pPr>
              <a:defRPr/>
            </a:pPr>
            <a:endParaRPr lang="en-NZ"/>
          </a:p>
        </p:txBody>
      </p:sp>
      <p:sp>
        <p:nvSpPr>
          <p:cNvPr id="5" name="Rectangle 6"/>
          <p:cNvSpPr>
            <a:spLocks noGrp="1" noChangeArrowheads="1"/>
          </p:cNvSpPr>
          <p:nvPr>
            <p:ph type="sldNum" sz="quarter" idx="12"/>
          </p:nvPr>
        </p:nvSpPr>
        <p:spPr>
          <a:ln/>
        </p:spPr>
        <p:txBody>
          <a:bodyPr/>
          <a:lstStyle>
            <a:lvl1pPr>
              <a:defRPr/>
            </a:lvl1pPr>
          </a:lstStyle>
          <a:p>
            <a:pPr>
              <a:defRPr/>
            </a:pPr>
            <a:fld id="{9C7573B2-A02B-4FC2-975A-BE710D941FAF}" type="slidenum">
              <a:rPr lang="en-NZ"/>
              <a:pPr>
                <a:defRPr/>
              </a:pPr>
              <a:t>‹#›</a:t>
            </a:fld>
            <a:endParaRPr lang="en-NZ"/>
          </a:p>
        </p:txBody>
      </p:sp>
    </p:spTree>
    <p:extLst>
      <p:ext uri="{BB962C8B-B14F-4D97-AF65-F5344CB8AC3E}">
        <p14:creationId xmlns:p14="http://schemas.microsoft.com/office/powerpoint/2010/main" val="307500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NZ"/>
          </a:p>
        </p:txBody>
      </p:sp>
      <p:sp>
        <p:nvSpPr>
          <p:cNvPr id="3" name="Rectangle 5"/>
          <p:cNvSpPr>
            <a:spLocks noGrp="1" noChangeArrowheads="1"/>
          </p:cNvSpPr>
          <p:nvPr>
            <p:ph type="ftr" sz="quarter" idx="11"/>
          </p:nvPr>
        </p:nvSpPr>
        <p:spPr>
          <a:ln/>
        </p:spPr>
        <p:txBody>
          <a:bodyPr/>
          <a:lstStyle>
            <a:lvl1pPr>
              <a:defRPr/>
            </a:lvl1pPr>
          </a:lstStyle>
          <a:p>
            <a:pPr>
              <a:defRPr/>
            </a:pPr>
            <a:endParaRPr lang="en-NZ"/>
          </a:p>
        </p:txBody>
      </p:sp>
      <p:sp>
        <p:nvSpPr>
          <p:cNvPr id="4" name="Rectangle 6"/>
          <p:cNvSpPr>
            <a:spLocks noGrp="1" noChangeArrowheads="1"/>
          </p:cNvSpPr>
          <p:nvPr>
            <p:ph type="sldNum" sz="quarter" idx="12"/>
          </p:nvPr>
        </p:nvSpPr>
        <p:spPr>
          <a:ln/>
        </p:spPr>
        <p:txBody>
          <a:bodyPr/>
          <a:lstStyle>
            <a:lvl1pPr>
              <a:defRPr/>
            </a:lvl1pPr>
          </a:lstStyle>
          <a:p>
            <a:pPr>
              <a:defRPr/>
            </a:pPr>
            <a:fld id="{51CCC426-14D1-4503-9D20-BF7913247093}" type="slidenum">
              <a:rPr lang="en-NZ"/>
              <a:pPr>
                <a:defRPr/>
              </a:pPr>
              <a:t>‹#›</a:t>
            </a:fld>
            <a:endParaRPr lang="en-NZ"/>
          </a:p>
        </p:txBody>
      </p:sp>
    </p:spTree>
    <p:extLst>
      <p:ext uri="{BB962C8B-B14F-4D97-AF65-F5344CB8AC3E}">
        <p14:creationId xmlns:p14="http://schemas.microsoft.com/office/powerpoint/2010/main" val="119187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pPr>
              <a:defRPr/>
            </a:pPr>
            <a:fld id="{9C4F61C6-5AB0-4ABD-816F-0B89F7FE35A4}" type="slidenum">
              <a:rPr lang="en-NZ"/>
              <a:pPr>
                <a:defRPr/>
              </a:pPr>
              <a:t>‹#›</a:t>
            </a:fld>
            <a:endParaRPr lang="en-NZ"/>
          </a:p>
        </p:txBody>
      </p:sp>
    </p:spTree>
    <p:extLst>
      <p:ext uri="{BB962C8B-B14F-4D97-AF65-F5344CB8AC3E}">
        <p14:creationId xmlns:p14="http://schemas.microsoft.com/office/powerpoint/2010/main" val="1160853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pPr>
              <a:defRPr/>
            </a:pPr>
            <a:fld id="{7741CC98-F662-4B83-8F87-8ED087B3374D}" type="slidenum">
              <a:rPr lang="en-NZ"/>
              <a:pPr>
                <a:defRPr/>
              </a:pPr>
              <a:t>‹#›</a:t>
            </a:fld>
            <a:endParaRPr lang="en-NZ"/>
          </a:p>
        </p:txBody>
      </p:sp>
    </p:spTree>
    <p:extLst>
      <p:ext uri="{BB962C8B-B14F-4D97-AF65-F5344CB8AC3E}">
        <p14:creationId xmlns:p14="http://schemas.microsoft.com/office/powerpoint/2010/main" val="24883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NZ"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NZ" smtClean="0"/>
              <a:t>Click to edit Master text styles</a:t>
            </a:r>
          </a:p>
          <a:p>
            <a:pPr lvl="1"/>
            <a:r>
              <a:rPr lang="en-NZ" smtClean="0"/>
              <a:t>Second level</a:t>
            </a:r>
          </a:p>
          <a:p>
            <a:pPr lvl="2"/>
            <a:r>
              <a:rPr lang="en-NZ" smtClean="0"/>
              <a:t>Third level</a:t>
            </a:r>
          </a:p>
          <a:p>
            <a:pPr lvl="3"/>
            <a:r>
              <a:rPr lang="en-NZ" smtClean="0"/>
              <a:t>Fourth level</a:t>
            </a:r>
          </a:p>
          <a:p>
            <a:pPr lvl="4"/>
            <a:r>
              <a:rPr lang="en-NZ"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N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N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20C3194-B309-4E91-A743-CFBF1E3215FE}" type="slidenum">
              <a:rPr lang="en-NZ"/>
              <a:pPr>
                <a:defRPr/>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Rounded MT Bold"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Rounded MT Bold"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Rounded MT Bold"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Rounded MT Bold"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Rounded MT Bold"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Rounded MT Bold"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Rounded MT Bold"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7.xml.rels><?xml version="1.0" encoding="UTF-8" standalone="yes"?>
<Relationships xmlns="http://schemas.openxmlformats.org/package/2006/relationships"><Relationship Id="rId3" Type="http://schemas.openxmlformats.org/officeDocument/2006/relationships/hyperlink" Target="http://www.discoverlife.org/IM/EL_DP/0001/mx/Ant,Bullhorn_Acacia,thorn,Pseudomyrmex,EL_DP162.jpg" TargetMode="External"/><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upload.wikimedia.org/wikipedia/commons/3/3b/Plain_tiger_moat.JP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upload.wikimedia.org/wikipedia/commons/4/45/Taricha_granulosa.jpg" TargetMode="Externa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hyperlink" Target="http://upload.wikimedia.org/wikipedia/en/c/c7/Thamnophis_sirtalis_parietalis.jp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6"/>
          <p:cNvSpPr>
            <a:spLocks noChangeArrowheads="1"/>
          </p:cNvSpPr>
          <p:nvPr/>
        </p:nvSpPr>
        <p:spPr bwMode="auto">
          <a:xfrm>
            <a:off x="323850" y="476250"/>
            <a:ext cx="8496300" cy="5976938"/>
          </a:xfrm>
          <a:prstGeom prst="rect">
            <a:avLst/>
          </a:prstGeom>
          <a:solidFill>
            <a:srgbClr val="993300">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 name="Rectangle 2"/>
          <p:cNvSpPr>
            <a:spLocks noGrp="1" noChangeArrowheads="1"/>
          </p:cNvSpPr>
          <p:nvPr>
            <p:ph type="ctrTitle"/>
          </p:nvPr>
        </p:nvSpPr>
        <p:spPr>
          <a:xfrm>
            <a:off x="1476375" y="981075"/>
            <a:ext cx="5834063" cy="2951981"/>
          </a:xfrm>
        </p:spPr>
        <p:txBody>
          <a:bodyPr/>
          <a:lstStyle/>
          <a:p>
            <a:pPr eaLnBrk="1" hangingPunct="1">
              <a:defRPr/>
            </a:pPr>
            <a:r>
              <a:rPr lang="en-NZ" sz="9600" b="1" baseline="8000" dirty="0" smtClean="0">
                <a:solidFill>
                  <a:srgbClr val="FFFF00"/>
                </a:solidFill>
              </a:rPr>
              <a:t>Patterns of Evolution</a:t>
            </a:r>
            <a:br>
              <a:rPr lang="en-NZ" sz="9600" b="1" baseline="8000" dirty="0" smtClean="0">
                <a:solidFill>
                  <a:srgbClr val="FFFF00"/>
                </a:solidFill>
              </a:rPr>
            </a:br>
            <a:r>
              <a:rPr lang="en-NZ" b="1" baseline="8000" dirty="0" smtClean="0">
                <a:solidFill>
                  <a:srgbClr val="FFFF00"/>
                </a:solidFill>
              </a:rPr>
              <a:t>page 184</a:t>
            </a:r>
            <a:endParaRPr lang="en-NZ" sz="9600" b="1" baseline="8000" dirty="0" smtClean="0">
              <a:solidFill>
                <a:srgbClr val="FFFF00"/>
              </a:solidFill>
            </a:endParaRPr>
          </a:p>
        </p:txBody>
      </p:sp>
      <p:sp>
        <p:nvSpPr>
          <p:cNvPr id="2" name="Notched Right Arrow 1"/>
          <p:cNvSpPr/>
          <p:nvPr/>
        </p:nvSpPr>
        <p:spPr>
          <a:xfrm>
            <a:off x="8388350" y="6251575"/>
            <a:ext cx="504825" cy="404813"/>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5178"/>
          </a:xfrm>
        </p:spPr>
        <p:txBody>
          <a:bodyPr/>
          <a:lstStyle/>
          <a:p>
            <a:r>
              <a:rPr lang="en-NZ" dirty="0" smtClean="0"/>
              <a:t>Evolution of horses</a:t>
            </a:r>
            <a:endParaRPr lang="en-NZ" dirty="0"/>
          </a:p>
        </p:txBody>
      </p:sp>
      <p:sp>
        <p:nvSpPr>
          <p:cNvPr id="3" name="Content Placeholder 2"/>
          <p:cNvSpPr>
            <a:spLocks noGrp="1"/>
          </p:cNvSpPr>
          <p:nvPr>
            <p:ph idx="1"/>
          </p:nvPr>
        </p:nvSpPr>
        <p:spPr/>
        <p:txBody>
          <a:bodyPr/>
          <a:lstStyle/>
          <a:p>
            <a:endParaRPr lang="en-NZ"/>
          </a:p>
        </p:txBody>
      </p:sp>
      <p:pic>
        <p:nvPicPr>
          <p:cNvPr id="1026" name="Picture 2" descr="http://www.biologycorner.com/resources/phylogeny_hor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13" y="789816"/>
            <a:ext cx="9153657"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64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1" y="116631"/>
            <a:ext cx="9132739" cy="6784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3567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1520" y="274638"/>
            <a:ext cx="8784976" cy="1143000"/>
          </a:xfrm>
        </p:spPr>
        <p:txBody>
          <a:bodyPr/>
          <a:lstStyle/>
          <a:p>
            <a:pPr eaLnBrk="1" hangingPunct="1">
              <a:defRPr/>
            </a:pPr>
            <a:r>
              <a:rPr lang="en-NZ" dirty="0" smtClean="0"/>
              <a:t>Patterns of Evolution </a:t>
            </a:r>
            <a:r>
              <a:rPr lang="en-NZ" sz="2400" dirty="0" smtClean="0"/>
              <a:t>(p188)</a:t>
            </a:r>
            <a:endParaRPr lang="en-NZ" dirty="0" smtClean="0"/>
          </a:p>
        </p:txBody>
      </p:sp>
      <p:sp>
        <p:nvSpPr>
          <p:cNvPr id="3075" name="Rectangle 3"/>
          <p:cNvSpPr>
            <a:spLocks noGrp="1" noChangeArrowheads="1"/>
          </p:cNvSpPr>
          <p:nvPr>
            <p:ph type="body" idx="1"/>
          </p:nvPr>
        </p:nvSpPr>
        <p:spPr/>
        <p:txBody>
          <a:bodyPr/>
          <a:lstStyle/>
          <a:p>
            <a:pPr eaLnBrk="1" hangingPunct="1"/>
            <a:endParaRPr lang="en-US" smtClean="0"/>
          </a:p>
        </p:txBody>
      </p:sp>
      <p:pic>
        <p:nvPicPr>
          <p:cNvPr id="143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628775"/>
            <a:ext cx="7632700"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7"/>
          <p:cNvSpPr txBox="1">
            <a:spLocks noChangeArrowheads="1"/>
          </p:cNvSpPr>
          <p:nvPr/>
        </p:nvSpPr>
        <p:spPr bwMode="auto">
          <a:xfrm>
            <a:off x="1547813" y="2276475"/>
            <a:ext cx="19446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sz="2800" b="1">
                <a:solidFill>
                  <a:srgbClr val="3333FF"/>
                </a:solidFill>
              </a:rPr>
              <a:t>Divergent</a:t>
            </a:r>
          </a:p>
        </p:txBody>
      </p:sp>
      <p:sp>
        <p:nvSpPr>
          <p:cNvPr id="14344" name="Text Box 8"/>
          <p:cNvSpPr txBox="1">
            <a:spLocks noChangeArrowheads="1"/>
          </p:cNvSpPr>
          <p:nvPr/>
        </p:nvSpPr>
        <p:spPr bwMode="auto">
          <a:xfrm>
            <a:off x="3851275" y="2276475"/>
            <a:ext cx="22336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sz="2800" b="1">
                <a:solidFill>
                  <a:srgbClr val="CC0000"/>
                </a:solidFill>
              </a:rPr>
              <a:t>Convergent</a:t>
            </a:r>
          </a:p>
        </p:txBody>
      </p:sp>
      <p:sp>
        <p:nvSpPr>
          <p:cNvPr id="14345" name="Text Box 9"/>
          <p:cNvSpPr txBox="1">
            <a:spLocks noChangeArrowheads="1"/>
          </p:cNvSpPr>
          <p:nvPr/>
        </p:nvSpPr>
        <p:spPr bwMode="auto">
          <a:xfrm>
            <a:off x="6445250" y="2262188"/>
            <a:ext cx="19431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sz="2800" b="1">
                <a:solidFill>
                  <a:srgbClr val="008000"/>
                </a:solidFill>
              </a:rPr>
              <a:t>Parallel</a:t>
            </a:r>
          </a:p>
        </p:txBody>
      </p:sp>
      <p:sp>
        <p:nvSpPr>
          <p:cNvPr id="10" name="Notched Right Arrow 9"/>
          <p:cNvSpPr/>
          <p:nvPr/>
        </p:nvSpPr>
        <p:spPr>
          <a:xfrm>
            <a:off x="8388350" y="6251575"/>
            <a:ext cx="504825" cy="404813"/>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fade">
                                      <p:cBhvr>
                                        <p:cTn id="7" dur="2000"/>
                                        <p:tgtEl>
                                          <p:spTgt spid="143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4343"/>
                                        </p:tgtEl>
                                        <p:attrNameLst>
                                          <p:attrName>style.visibility</p:attrName>
                                        </p:attrNameLst>
                                      </p:cBhvr>
                                      <p:to>
                                        <p:strVal val="visible"/>
                                      </p:to>
                                    </p:set>
                                    <p:anim calcmode="lin" valueType="num">
                                      <p:cBhvr>
                                        <p:cTn id="12" dur="1000" fill="hold"/>
                                        <p:tgtEl>
                                          <p:spTgt spid="14343"/>
                                        </p:tgtEl>
                                        <p:attrNameLst>
                                          <p:attrName>ppt_x</p:attrName>
                                        </p:attrNameLst>
                                      </p:cBhvr>
                                      <p:tavLst>
                                        <p:tav tm="0">
                                          <p:val>
                                            <p:strVal val="#ppt_x-.2"/>
                                          </p:val>
                                        </p:tav>
                                        <p:tav tm="100000">
                                          <p:val>
                                            <p:strVal val="#ppt_x"/>
                                          </p:val>
                                        </p:tav>
                                      </p:tavLst>
                                    </p:anim>
                                    <p:anim calcmode="lin" valueType="num">
                                      <p:cBhvr>
                                        <p:cTn id="13" dur="1000" fill="hold"/>
                                        <p:tgtEl>
                                          <p:spTgt spid="1434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34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4344"/>
                                        </p:tgtEl>
                                        <p:attrNameLst>
                                          <p:attrName>style.visibility</p:attrName>
                                        </p:attrNameLst>
                                      </p:cBhvr>
                                      <p:to>
                                        <p:strVal val="visible"/>
                                      </p:to>
                                    </p:set>
                                    <p:anim calcmode="lin" valueType="num">
                                      <p:cBhvr>
                                        <p:cTn id="19" dur="1000" fill="hold"/>
                                        <p:tgtEl>
                                          <p:spTgt spid="14344"/>
                                        </p:tgtEl>
                                        <p:attrNameLst>
                                          <p:attrName>ppt_x</p:attrName>
                                        </p:attrNameLst>
                                      </p:cBhvr>
                                      <p:tavLst>
                                        <p:tav tm="0">
                                          <p:val>
                                            <p:strVal val="#ppt_x-.2"/>
                                          </p:val>
                                        </p:tav>
                                        <p:tav tm="100000">
                                          <p:val>
                                            <p:strVal val="#ppt_x"/>
                                          </p:val>
                                        </p:tav>
                                      </p:tavLst>
                                    </p:anim>
                                    <p:anim calcmode="lin" valueType="num">
                                      <p:cBhvr>
                                        <p:cTn id="20" dur="1000" fill="hold"/>
                                        <p:tgtEl>
                                          <p:spTgt spid="1434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434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4345"/>
                                        </p:tgtEl>
                                        <p:attrNameLst>
                                          <p:attrName>style.visibility</p:attrName>
                                        </p:attrNameLst>
                                      </p:cBhvr>
                                      <p:to>
                                        <p:strVal val="visible"/>
                                      </p:to>
                                    </p:set>
                                    <p:anim calcmode="lin" valueType="num">
                                      <p:cBhvr>
                                        <p:cTn id="26" dur="1000" fill="hold"/>
                                        <p:tgtEl>
                                          <p:spTgt spid="14345"/>
                                        </p:tgtEl>
                                        <p:attrNameLst>
                                          <p:attrName>ppt_x</p:attrName>
                                        </p:attrNameLst>
                                      </p:cBhvr>
                                      <p:tavLst>
                                        <p:tav tm="0">
                                          <p:val>
                                            <p:strVal val="#ppt_x-.2"/>
                                          </p:val>
                                        </p:tav>
                                        <p:tav tm="100000">
                                          <p:val>
                                            <p:strVal val="#ppt_x"/>
                                          </p:val>
                                        </p:tav>
                                      </p:tavLst>
                                    </p:anim>
                                    <p:anim calcmode="lin" valueType="num">
                                      <p:cBhvr>
                                        <p:cTn id="27" dur="1000" fill="hold"/>
                                        <p:tgtEl>
                                          <p:spTgt spid="14345"/>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434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0-#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4344" grpId="0"/>
      <p:bldP spid="14345"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NZ" smtClean="0"/>
              <a:t>Divergent Evolution</a:t>
            </a:r>
          </a:p>
        </p:txBody>
      </p:sp>
      <p:sp>
        <p:nvSpPr>
          <p:cNvPr id="15363" name="Rectangle 3"/>
          <p:cNvSpPr>
            <a:spLocks noGrp="1" noChangeArrowheads="1"/>
          </p:cNvSpPr>
          <p:nvPr>
            <p:ph type="body" idx="1"/>
          </p:nvPr>
        </p:nvSpPr>
        <p:spPr/>
        <p:txBody>
          <a:bodyPr/>
          <a:lstStyle/>
          <a:p>
            <a:pPr eaLnBrk="1" hangingPunct="1"/>
            <a:r>
              <a:rPr lang="en-NZ" smtClean="0"/>
              <a:t>Formation of two or more new species from one common ancestor</a:t>
            </a:r>
          </a:p>
          <a:p>
            <a:pPr eaLnBrk="1" hangingPunct="1"/>
            <a:endParaRPr lang="en-NZ" smtClean="0"/>
          </a:p>
        </p:txBody>
      </p:sp>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636838"/>
            <a:ext cx="7391400"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otched Right Arrow 6"/>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731125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Scale>
                                      <p:cBhvr>
                                        <p:cTn id="7" dur="1000" decel="50000" fill="hold">
                                          <p:stCondLst>
                                            <p:cond delay="0"/>
                                          </p:stCondLst>
                                        </p:cTn>
                                        <p:tgtEl>
                                          <p:spTgt spid="410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102"/>
                                        </p:tgtEl>
                                        <p:attrNameLst>
                                          <p:attrName>ppt_x</p:attrName>
                                          <p:attrName>ppt_y</p:attrName>
                                        </p:attrNameLst>
                                      </p:cBhvr>
                                    </p:animMotion>
                                    <p:animEffect transition="in" filter="fade">
                                      <p:cBhvr>
                                        <p:cTn id="9" dur="1000"/>
                                        <p:tgtEl>
                                          <p:spTgt spid="41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0-#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457200" y="549275"/>
            <a:ext cx="4043363" cy="5576888"/>
          </a:xfrm>
        </p:spPr>
        <p:txBody>
          <a:bodyPr/>
          <a:lstStyle/>
          <a:p>
            <a:pPr eaLnBrk="1" hangingPunct="1"/>
            <a:r>
              <a:rPr lang="en-NZ" smtClean="0"/>
              <a:t>Evolution of the elephant</a:t>
            </a:r>
          </a:p>
        </p:txBody>
      </p:sp>
      <p:pic>
        <p:nvPicPr>
          <p:cNvPr id="28676" name="Picture 4" descr="eleph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6450" y="476250"/>
            <a:ext cx="416242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Notched Right Arrow 5"/>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621876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fade">
                                      <p:cBhvr>
                                        <p:cTn id="7" dur="2000"/>
                                        <p:tgtEl>
                                          <p:spTgt spid="286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NZ" smtClean="0"/>
              <a:t>Adaptive Radiation</a:t>
            </a:r>
          </a:p>
        </p:txBody>
      </p:sp>
      <p:sp>
        <p:nvSpPr>
          <p:cNvPr id="21507" name="Rectangle 3"/>
          <p:cNvSpPr>
            <a:spLocks noGrp="1" noChangeArrowheads="1"/>
          </p:cNvSpPr>
          <p:nvPr>
            <p:ph type="body" idx="1"/>
          </p:nvPr>
        </p:nvSpPr>
        <p:spPr/>
        <p:txBody>
          <a:bodyPr/>
          <a:lstStyle/>
          <a:p>
            <a:pPr eaLnBrk="1" hangingPunct="1">
              <a:lnSpc>
                <a:spcPct val="90000"/>
              </a:lnSpc>
            </a:pPr>
            <a:r>
              <a:rPr lang="en-NZ" sz="2800" smtClean="0"/>
              <a:t>The divergent evolution of several different forms from one original type.</a:t>
            </a:r>
          </a:p>
          <a:p>
            <a:pPr eaLnBrk="1" hangingPunct="1">
              <a:lnSpc>
                <a:spcPct val="90000"/>
              </a:lnSpc>
            </a:pPr>
            <a:endParaRPr lang="en-NZ" sz="2800" smtClean="0"/>
          </a:p>
          <a:p>
            <a:pPr eaLnBrk="1" hangingPunct="1">
              <a:lnSpc>
                <a:spcPct val="90000"/>
              </a:lnSpc>
            </a:pPr>
            <a:r>
              <a:rPr lang="en-NZ" sz="2800" smtClean="0"/>
              <a:t>This may be one species giving rise to 5 or more species. </a:t>
            </a:r>
          </a:p>
          <a:p>
            <a:pPr eaLnBrk="1" hangingPunct="1">
              <a:lnSpc>
                <a:spcPct val="90000"/>
              </a:lnSpc>
            </a:pPr>
            <a:endParaRPr lang="en-NZ" sz="2800" smtClean="0"/>
          </a:p>
          <a:p>
            <a:pPr eaLnBrk="1" hangingPunct="1">
              <a:lnSpc>
                <a:spcPct val="90000"/>
              </a:lnSpc>
            </a:pPr>
            <a:r>
              <a:rPr lang="en-NZ" sz="2800" smtClean="0"/>
              <a:t>OR it may be one original type of organism giving rise to thousands of different species of different genera, families, orders and so on. </a:t>
            </a:r>
          </a:p>
          <a:p>
            <a:pPr lvl="1" eaLnBrk="1" hangingPunct="1">
              <a:lnSpc>
                <a:spcPct val="90000"/>
              </a:lnSpc>
              <a:buFontTx/>
              <a:buNone/>
            </a:pPr>
            <a:r>
              <a:rPr lang="en-NZ" sz="2400" smtClean="0"/>
              <a:t>E.g. An ancestral reptile giving rise to all mammals</a:t>
            </a:r>
          </a:p>
        </p:txBody>
      </p:sp>
      <p:sp>
        <p:nvSpPr>
          <p:cNvPr id="6" name="Notched Right Arrow 5"/>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943610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1506"/>
                                        </p:tgtEl>
                                        <p:attrNameLst>
                                          <p:attrName>style.visibility</p:attrName>
                                        </p:attrNameLst>
                                      </p:cBhvr>
                                      <p:to>
                                        <p:strVal val="visible"/>
                                      </p:to>
                                    </p:set>
                                    <p:animEffect transition="in" filter="fade">
                                      <p:cBhvr>
                                        <p:cTn id="7" dur="1000">
                                          <p:stCondLst>
                                            <p:cond delay="0"/>
                                          </p:stCondLst>
                                        </p:cTn>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fade">
                                      <p:cBhvr>
                                        <p:cTn id="12" dur="500">
                                          <p:stCondLst>
                                            <p:cond delay="0"/>
                                          </p:stCondLst>
                                        </p:cTn>
                                        <p:tgtEl>
                                          <p:spTgt spid="215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fade">
                                      <p:cBhvr>
                                        <p:cTn id="17" dur="500">
                                          <p:stCondLst>
                                            <p:cond delay="0"/>
                                          </p:stCondLst>
                                        </p:cTn>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21507">
                                            <p:txEl>
                                              <p:pRg st="4" end="4"/>
                                            </p:txEl>
                                          </p:spTgt>
                                        </p:tgtEl>
                                        <p:attrNameLst>
                                          <p:attrName>style.visibility</p:attrName>
                                        </p:attrNameLst>
                                      </p:cBhvr>
                                      <p:to>
                                        <p:strVal val="visible"/>
                                      </p:to>
                                    </p:set>
                                    <p:animEffect transition="in" filter="fade">
                                      <p:cBhvr>
                                        <p:cTn id="22" dur="500">
                                          <p:stCondLst>
                                            <p:cond delay="0"/>
                                          </p:stCondLst>
                                        </p:cTn>
                                        <p:tgtEl>
                                          <p:spTgt spid="2150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21507">
                                            <p:txEl>
                                              <p:pRg st="5" end="5"/>
                                            </p:txEl>
                                          </p:spTgt>
                                        </p:tgtEl>
                                        <p:attrNameLst>
                                          <p:attrName>style.visibility</p:attrName>
                                        </p:attrNameLst>
                                      </p:cBhvr>
                                      <p:to>
                                        <p:strVal val="visible"/>
                                      </p:to>
                                    </p:set>
                                    <p:animEffect transition="in" filter="fade">
                                      <p:cBhvr>
                                        <p:cTn id="27" dur="500">
                                          <p:stCondLst>
                                            <p:cond delay="0"/>
                                          </p:stCondLst>
                                        </p:cTn>
                                        <p:tgtEl>
                                          <p:spTgt spid="2150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0-#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endParaRPr lang="en-US" smtClean="0"/>
          </a:p>
        </p:txBody>
      </p:sp>
      <p:sp>
        <p:nvSpPr>
          <p:cNvPr id="18435" name="Rectangle 3"/>
          <p:cNvSpPr>
            <a:spLocks noGrp="1" noChangeArrowheads="1"/>
          </p:cNvSpPr>
          <p:nvPr>
            <p:ph type="body" idx="1"/>
          </p:nvPr>
        </p:nvSpPr>
        <p:spPr/>
        <p:txBody>
          <a:bodyPr/>
          <a:lstStyle/>
          <a:p>
            <a:pPr eaLnBrk="1" hangingPunct="1"/>
            <a:endParaRPr lang="en-US" smtClean="0"/>
          </a:p>
        </p:txBody>
      </p:sp>
      <p:pic>
        <p:nvPicPr>
          <p:cNvPr id="18436" name="Picture 5" descr="Art:Fourteen species of Galapagos finches that evolved from a common ancestor. The different shapes of their bills, suited to different diets and habitats, show the process of adaptive rad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8353425" cy="598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otched Right Arrow 6"/>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837965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633412"/>
          </a:xfrm>
        </p:spPr>
        <p:txBody>
          <a:bodyPr/>
          <a:lstStyle/>
          <a:p>
            <a:pPr eaLnBrk="1" hangingPunct="1">
              <a:defRPr/>
            </a:pPr>
            <a:r>
              <a:rPr lang="en-NZ" sz="4000" smtClean="0"/>
              <a:t>Radiation in the Birds</a:t>
            </a:r>
          </a:p>
        </p:txBody>
      </p:sp>
      <p:sp>
        <p:nvSpPr>
          <p:cNvPr id="19459" name="Rectangle 3"/>
          <p:cNvSpPr>
            <a:spLocks noGrp="1" noChangeArrowheads="1"/>
          </p:cNvSpPr>
          <p:nvPr>
            <p:ph type="body" idx="1"/>
          </p:nvPr>
        </p:nvSpPr>
        <p:spPr/>
        <p:txBody>
          <a:bodyPr/>
          <a:lstStyle/>
          <a:p>
            <a:pPr eaLnBrk="1" hangingPunct="1"/>
            <a:endParaRPr lang="en-US" smtClean="0"/>
          </a:p>
        </p:txBody>
      </p:sp>
      <p:pic>
        <p:nvPicPr>
          <p:cNvPr id="19460" name="Picture 4" descr="Tertiary_bigb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917575"/>
            <a:ext cx="7937500" cy="56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otched Right Arrow 6"/>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277332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NZ" smtClean="0"/>
              <a:t>Radiation in Ratites</a:t>
            </a:r>
          </a:p>
        </p:txBody>
      </p:sp>
      <p:sp>
        <p:nvSpPr>
          <p:cNvPr id="20483" name="Rectangle 3"/>
          <p:cNvSpPr>
            <a:spLocks noGrp="1" noChangeArrowheads="1"/>
          </p:cNvSpPr>
          <p:nvPr>
            <p:ph type="body" idx="1"/>
          </p:nvPr>
        </p:nvSpPr>
        <p:spPr/>
        <p:txBody>
          <a:bodyPr/>
          <a:lstStyle/>
          <a:p>
            <a:pPr eaLnBrk="1" hangingPunct="1"/>
            <a:endParaRPr lang="en-US" smtClean="0"/>
          </a:p>
        </p:txBody>
      </p:sp>
      <p:pic>
        <p:nvPicPr>
          <p:cNvPr id="20484" name="Picture 4" descr="409704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0"/>
            <a:ext cx="82296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otched Right Arrow 6"/>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713071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457200" y="476250"/>
            <a:ext cx="2819400" cy="5649913"/>
          </a:xfrm>
        </p:spPr>
        <p:txBody>
          <a:bodyPr/>
          <a:lstStyle/>
          <a:p>
            <a:pPr eaLnBrk="1" hangingPunct="1"/>
            <a:r>
              <a:rPr lang="en-NZ" smtClean="0"/>
              <a:t>Radiation of the moa</a:t>
            </a:r>
          </a:p>
        </p:txBody>
      </p:sp>
      <p:pic>
        <p:nvPicPr>
          <p:cNvPr id="21507" name="Picture 4" descr="moa-graphi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228600"/>
            <a:ext cx="528955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Notched Right Arrow 5"/>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414414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4" name="Rectangle 6"/>
          <p:cNvSpPr>
            <a:spLocks noGrp="1" noChangeArrowheads="1"/>
          </p:cNvSpPr>
          <p:nvPr>
            <p:ph type="title"/>
          </p:nvPr>
        </p:nvSpPr>
        <p:spPr>
          <a:xfrm>
            <a:off x="683568" y="0"/>
            <a:ext cx="7416824" cy="855368"/>
          </a:xfrm>
        </p:spPr>
        <p:txBody>
          <a:bodyPr/>
          <a:lstStyle/>
          <a:p>
            <a:pPr eaLnBrk="1" hangingPunct="1">
              <a:defRPr/>
            </a:pPr>
            <a:r>
              <a:rPr lang="en-NZ" sz="3200" dirty="0" smtClean="0"/>
              <a:t>Phylogenetic Trees</a:t>
            </a:r>
          </a:p>
        </p:txBody>
      </p:sp>
      <p:sp>
        <p:nvSpPr>
          <p:cNvPr id="58375" name="Rectangle 7"/>
          <p:cNvSpPr>
            <a:spLocks noGrp="1" noChangeArrowheads="1"/>
          </p:cNvSpPr>
          <p:nvPr>
            <p:ph type="body" sz="half" idx="1"/>
          </p:nvPr>
        </p:nvSpPr>
        <p:spPr>
          <a:xfrm>
            <a:off x="90612" y="1340768"/>
            <a:ext cx="8496175" cy="4785394"/>
          </a:xfrm>
        </p:spPr>
        <p:txBody>
          <a:bodyPr/>
          <a:lstStyle/>
          <a:p>
            <a:pPr eaLnBrk="1" hangingPunct="1"/>
            <a:r>
              <a:rPr lang="en-NZ" dirty="0" smtClean="0"/>
              <a:t>These are diagrams to show evolutionary relationships between organisms.</a:t>
            </a:r>
          </a:p>
          <a:p>
            <a:pPr eaLnBrk="1" hangingPunct="1"/>
            <a:r>
              <a:rPr lang="en-NZ" dirty="0" smtClean="0"/>
              <a:t>They are largely based on fossil records and the study of DNA </a:t>
            </a:r>
          </a:p>
          <a:p>
            <a:pPr eaLnBrk="1" hangingPunct="1"/>
            <a:r>
              <a:rPr lang="en-NZ" dirty="0" smtClean="0">
                <a:solidFill>
                  <a:srgbClr val="CC0000"/>
                </a:solidFill>
              </a:rPr>
              <a:t>The one you are about to see shows relationships in vertebrate evolution</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4" y="0"/>
            <a:ext cx="9265823"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Notched Right Arrow 8"/>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891903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58374"/>
                                        </p:tgtEl>
                                        <p:attrNameLst>
                                          <p:attrName>style.visibility</p:attrName>
                                        </p:attrNameLst>
                                      </p:cBhvr>
                                      <p:to>
                                        <p:strVal val="visible"/>
                                      </p:to>
                                    </p:set>
                                    <p:animEffect transition="in" filter="fade">
                                      <p:cBhvr>
                                        <p:cTn id="7" dur="1000">
                                          <p:stCondLst>
                                            <p:cond delay="0"/>
                                          </p:stCondLst>
                                        </p:cTn>
                                        <p:tgtEl>
                                          <p:spTgt spid="583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58375">
                                            <p:txEl>
                                              <p:pRg st="0" end="0"/>
                                            </p:txEl>
                                          </p:spTgt>
                                        </p:tgtEl>
                                        <p:attrNameLst>
                                          <p:attrName>style.visibility</p:attrName>
                                        </p:attrNameLst>
                                      </p:cBhvr>
                                      <p:to>
                                        <p:strVal val="visible"/>
                                      </p:to>
                                    </p:set>
                                    <p:animEffect transition="in" filter="fade">
                                      <p:cBhvr>
                                        <p:cTn id="12" dur="500">
                                          <p:stCondLst>
                                            <p:cond delay="0"/>
                                          </p:stCondLst>
                                        </p:cTn>
                                        <p:tgtEl>
                                          <p:spTgt spid="583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58375">
                                            <p:txEl>
                                              <p:pRg st="1" end="1"/>
                                            </p:txEl>
                                          </p:spTgt>
                                        </p:tgtEl>
                                        <p:attrNameLst>
                                          <p:attrName>style.visibility</p:attrName>
                                        </p:attrNameLst>
                                      </p:cBhvr>
                                      <p:to>
                                        <p:strVal val="visible"/>
                                      </p:to>
                                    </p:set>
                                    <p:animEffect transition="in" filter="fade">
                                      <p:cBhvr>
                                        <p:cTn id="17" dur="500">
                                          <p:stCondLst>
                                            <p:cond delay="0"/>
                                          </p:stCondLst>
                                        </p:cTn>
                                        <p:tgtEl>
                                          <p:spTgt spid="583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58375">
                                            <p:txEl>
                                              <p:pRg st="2" end="2"/>
                                            </p:txEl>
                                          </p:spTgt>
                                        </p:tgtEl>
                                        <p:attrNameLst>
                                          <p:attrName>style.visibility</p:attrName>
                                        </p:attrNameLst>
                                      </p:cBhvr>
                                      <p:to>
                                        <p:strVal val="visible"/>
                                      </p:to>
                                    </p:set>
                                    <p:animEffect transition="in" filter="fade">
                                      <p:cBhvr>
                                        <p:cTn id="22" dur="500">
                                          <p:stCondLst>
                                            <p:cond delay="0"/>
                                          </p:stCondLst>
                                        </p:cTn>
                                        <p:tgtEl>
                                          <p:spTgt spid="5837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fade">
                                      <p:cBhvr>
                                        <p:cTn id="27" dur="500"/>
                                        <p:tgtEl>
                                          <p:spTgt spid="102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p:bldP spid="58375" grpId="0" build="p"/>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457200" y="260350"/>
            <a:ext cx="8362950" cy="5865813"/>
          </a:xfrm>
        </p:spPr>
        <p:txBody>
          <a:bodyPr/>
          <a:lstStyle/>
          <a:p>
            <a:pPr eaLnBrk="1" hangingPunct="1">
              <a:buFontTx/>
              <a:buNone/>
            </a:pPr>
            <a:r>
              <a:rPr lang="en-NZ" sz="2200" smtClean="0"/>
              <a:t>Adaptation to different niches by cichlids of Lake Malawi.</a:t>
            </a:r>
            <a:r>
              <a:rPr lang="en-NZ" sz="2400" smtClean="0"/>
              <a:t> </a:t>
            </a:r>
          </a:p>
        </p:txBody>
      </p:sp>
      <p:pic>
        <p:nvPicPr>
          <p:cNvPr id="22535" name="Picture 7" descr="Diverse Cichlid Fishes of Lake Mala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765175"/>
            <a:ext cx="4573587"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Notched Right Arrow 5"/>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493244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5"/>
                                        </p:tgtEl>
                                        <p:attrNameLst>
                                          <p:attrName>style.visibility</p:attrName>
                                        </p:attrNameLst>
                                      </p:cBhvr>
                                      <p:to>
                                        <p:strVal val="visible"/>
                                      </p:to>
                                    </p:set>
                                    <p:animEffect transition="in" filter="fade">
                                      <p:cBhvr>
                                        <p:cTn id="7" dur="2000"/>
                                        <p:tgtEl>
                                          <p:spTgt spid="225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179388" y="333375"/>
            <a:ext cx="3827462" cy="5892800"/>
          </a:xfrm>
        </p:spPr>
        <p:txBody>
          <a:bodyPr/>
          <a:lstStyle/>
          <a:p>
            <a:pPr eaLnBrk="1" hangingPunct="1"/>
            <a:r>
              <a:rPr lang="en-NZ" smtClean="0"/>
              <a:t>Adaptive radiation of the mammals</a:t>
            </a:r>
          </a:p>
        </p:txBody>
      </p:sp>
      <p:pic>
        <p:nvPicPr>
          <p:cNvPr id="23555" name="Picture 5" descr="l_031_01_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333375"/>
            <a:ext cx="4633913"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Notched Right Arrow 5"/>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48854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NZ" dirty="0" smtClean="0"/>
              <a:t>Convergent Evolution </a:t>
            </a:r>
            <a:r>
              <a:rPr lang="en-NZ" sz="2400" dirty="0" smtClean="0"/>
              <a:t>(p190)</a:t>
            </a:r>
            <a:endParaRPr lang="en-NZ" dirty="0" smtClean="0"/>
          </a:p>
        </p:txBody>
      </p:sp>
      <p:sp>
        <p:nvSpPr>
          <p:cNvPr id="4099" name="Rectangle 3"/>
          <p:cNvSpPr>
            <a:spLocks noGrp="1" noChangeArrowheads="1"/>
          </p:cNvSpPr>
          <p:nvPr>
            <p:ph type="body" idx="1"/>
          </p:nvPr>
        </p:nvSpPr>
        <p:spPr>
          <a:xfrm>
            <a:off x="468313" y="1196975"/>
            <a:ext cx="8229600" cy="4929188"/>
          </a:xfrm>
        </p:spPr>
        <p:txBody>
          <a:bodyPr/>
          <a:lstStyle/>
          <a:p>
            <a:pPr eaLnBrk="1" hangingPunct="1"/>
            <a:r>
              <a:rPr lang="en-NZ" dirty="0" smtClean="0"/>
              <a:t>The evolution of  similar adaptive features in unrelated species that have adapted to the same environment</a:t>
            </a:r>
          </a:p>
          <a:p>
            <a:pPr eaLnBrk="1" hangingPunct="1"/>
            <a:endParaRPr lang="en-NZ" sz="1000" dirty="0" smtClean="0"/>
          </a:p>
          <a:p>
            <a:pPr eaLnBrk="1" hangingPunct="1"/>
            <a:r>
              <a:rPr lang="en-NZ" sz="2800" dirty="0" smtClean="0"/>
              <a:t>E.g. sharks (fish), ichthyosaur (reptile), dolphins (mammal) and penguins (bird) independently evolved a similar, streamlined shape suitable for a fast aquatic predator.</a:t>
            </a:r>
          </a:p>
        </p:txBody>
      </p:sp>
      <p:pic>
        <p:nvPicPr>
          <p:cNvPr id="43012" name="Picture 4" descr="itch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797425"/>
            <a:ext cx="2303463"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grey_nurse_sh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941888"/>
            <a:ext cx="295275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 descr="Flip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4724400"/>
            <a:ext cx="2160587"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7" descr="peng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388" y="5876925"/>
            <a:ext cx="16922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Notched Right Arrow 9"/>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43013"/>
                                        </p:tgtEl>
                                        <p:attrNameLst>
                                          <p:attrName>style.visibility</p:attrName>
                                        </p:attrNameLst>
                                      </p:cBhvr>
                                      <p:to>
                                        <p:strVal val="visible"/>
                                      </p:to>
                                    </p:set>
                                    <p:anim calcmode="lin" valueType="num">
                                      <p:cBhvr additive="base">
                                        <p:cTn id="7" dur="500" fill="hold"/>
                                        <p:tgtEl>
                                          <p:spTgt spid="43013"/>
                                        </p:tgtEl>
                                        <p:attrNameLst>
                                          <p:attrName>ppt_x</p:attrName>
                                        </p:attrNameLst>
                                      </p:cBhvr>
                                      <p:tavLst>
                                        <p:tav tm="0">
                                          <p:val>
                                            <p:strVal val="1+#ppt_w/2"/>
                                          </p:val>
                                        </p:tav>
                                        <p:tav tm="100000">
                                          <p:val>
                                            <p:strVal val="#ppt_x"/>
                                          </p:val>
                                        </p:tav>
                                      </p:tavLst>
                                    </p:anim>
                                    <p:anim calcmode="lin" valueType="num">
                                      <p:cBhvr additive="base">
                                        <p:cTn id="8" dur="500" fill="hold"/>
                                        <p:tgtEl>
                                          <p:spTgt spid="4301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43012"/>
                                        </p:tgtEl>
                                        <p:attrNameLst>
                                          <p:attrName>style.visibility</p:attrName>
                                        </p:attrNameLst>
                                      </p:cBhvr>
                                      <p:to>
                                        <p:strVal val="visible"/>
                                      </p:to>
                                    </p:set>
                                    <p:anim calcmode="lin" valueType="num">
                                      <p:cBhvr additive="base">
                                        <p:cTn id="12" dur="500" fill="hold"/>
                                        <p:tgtEl>
                                          <p:spTgt spid="43012"/>
                                        </p:tgtEl>
                                        <p:attrNameLst>
                                          <p:attrName>ppt_x</p:attrName>
                                        </p:attrNameLst>
                                      </p:cBhvr>
                                      <p:tavLst>
                                        <p:tav tm="0">
                                          <p:val>
                                            <p:strVal val="1+#ppt_w/2"/>
                                          </p:val>
                                        </p:tav>
                                        <p:tav tm="100000">
                                          <p:val>
                                            <p:strVal val="#ppt_x"/>
                                          </p:val>
                                        </p:tav>
                                      </p:tavLst>
                                    </p:anim>
                                    <p:anim calcmode="lin" valueType="num">
                                      <p:cBhvr additive="base">
                                        <p:cTn id="13" dur="500" fill="hold"/>
                                        <p:tgtEl>
                                          <p:spTgt spid="4301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nodeType="afterEffect">
                                  <p:stCondLst>
                                    <p:cond delay="0"/>
                                  </p:stCondLst>
                                  <p:childTnLst>
                                    <p:set>
                                      <p:cBhvr>
                                        <p:cTn id="16" dur="1" fill="hold">
                                          <p:stCondLst>
                                            <p:cond delay="0"/>
                                          </p:stCondLst>
                                        </p:cTn>
                                        <p:tgtEl>
                                          <p:spTgt spid="43014"/>
                                        </p:tgtEl>
                                        <p:attrNameLst>
                                          <p:attrName>style.visibility</p:attrName>
                                        </p:attrNameLst>
                                      </p:cBhvr>
                                      <p:to>
                                        <p:strVal val="visible"/>
                                      </p:to>
                                    </p:set>
                                    <p:anim calcmode="lin" valueType="num">
                                      <p:cBhvr additive="base">
                                        <p:cTn id="17" dur="500" fill="hold"/>
                                        <p:tgtEl>
                                          <p:spTgt spid="43014"/>
                                        </p:tgtEl>
                                        <p:attrNameLst>
                                          <p:attrName>ppt_x</p:attrName>
                                        </p:attrNameLst>
                                      </p:cBhvr>
                                      <p:tavLst>
                                        <p:tav tm="0">
                                          <p:val>
                                            <p:strVal val="1+#ppt_w/2"/>
                                          </p:val>
                                        </p:tav>
                                        <p:tav tm="100000">
                                          <p:val>
                                            <p:strVal val="#ppt_x"/>
                                          </p:val>
                                        </p:tav>
                                      </p:tavLst>
                                    </p:anim>
                                    <p:anim calcmode="lin" valueType="num">
                                      <p:cBhvr additive="base">
                                        <p:cTn id="18" dur="500" fill="hold"/>
                                        <p:tgtEl>
                                          <p:spTgt spid="43014"/>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nodeType="afterEffect">
                                  <p:stCondLst>
                                    <p:cond delay="0"/>
                                  </p:stCondLst>
                                  <p:childTnLst>
                                    <p:set>
                                      <p:cBhvr>
                                        <p:cTn id="21" dur="1" fill="hold">
                                          <p:stCondLst>
                                            <p:cond delay="0"/>
                                          </p:stCondLst>
                                        </p:cTn>
                                        <p:tgtEl>
                                          <p:spTgt spid="43015"/>
                                        </p:tgtEl>
                                        <p:attrNameLst>
                                          <p:attrName>style.visibility</p:attrName>
                                        </p:attrNameLst>
                                      </p:cBhvr>
                                      <p:to>
                                        <p:strVal val="visible"/>
                                      </p:to>
                                    </p:set>
                                    <p:anim calcmode="lin" valueType="num">
                                      <p:cBhvr additive="base">
                                        <p:cTn id="22" dur="500" fill="hold"/>
                                        <p:tgtEl>
                                          <p:spTgt spid="43015"/>
                                        </p:tgtEl>
                                        <p:attrNameLst>
                                          <p:attrName>ppt_x</p:attrName>
                                        </p:attrNameLst>
                                      </p:cBhvr>
                                      <p:tavLst>
                                        <p:tav tm="0">
                                          <p:val>
                                            <p:strVal val="1+#ppt_w/2"/>
                                          </p:val>
                                        </p:tav>
                                        <p:tav tm="100000">
                                          <p:val>
                                            <p:strVal val="#ppt_x"/>
                                          </p:val>
                                        </p:tav>
                                      </p:tavLst>
                                    </p:anim>
                                    <p:anim calcmode="lin" valueType="num">
                                      <p:cBhvr additive="base">
                                        <p:cTn id="23" dur="500" fill="hold"/>
                                        <p:tgtEl>
                                          <p:spTgt spid="43015"/>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0-#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NZ" sz="3200" smtClean="0"/>
              <a:t>Convergent Evolution of Rabbity things</a:t>
            </a:r>
          </a:p>
        </p:txBody>
      </p:sp>
      <p:sp>
        <p:nvSpPr>
          <p:cNvPr id="44035" name="Rectangle 3"/>
          <p:cNvSpPr>
            <a:spLocks noGrp="1" noChangeArrowheads="1"/>
          </p:cNvSpPr>
          <p:nvPr>
            <p:ph sz="half" idx="1"/>
          </p:nvPr>
        </p:nvSpPr>
        <p:spPr>
          <a:xfrm>
            <a:off x="73025" y="4365625"/>
            <a:ext cx="3203575" cy="1368425"/>
          </a:xfrm>
        </p:spPr>
        <p:txBody>
          <a:bodyPr/>
          <a:lstStyle/>
          <a:p>
            <a:pPr lvl="1" eaLnBrk="1" hangingPunct="1">
              <a:buFontTx/>
              <a:buNone/>
            </a:pPr>
            <a:r>
              <a:rPr lang="en-NZ" sz="1800" smtClean="0"/>
              <a:t>The European Rabbit.</a:t>
            </a:r>
          </a:p>
          <a:p>
            <a:pPr lvl="1" eaLnBrk="1" hangingPunct="1">
              <a:buFontTx/>
              <a:buNone/>
            </a:pPr>
            <a:r>
              <a:rPr lang="en-NZ" sz="1800" smtClean="0"/>
              <a:t>Placental mammal,</a:t>
            </a:r>
          </a:p>
          <a:p>
            <a:pPr lvl="1" eaLnBrk="1" hangingPunct="1">
              <a:buFontTx/>
              <a:buNone/>
            </a:pPr>
            <a:r>
              <a:rPr lang="en-NZ" sz="1800" smtClean="0"/>
              <a:t>Order lagomorpha</a:t>
            </a:r>
          </a:p>
        </p:txBody>
      </p:sp>
      <p:sp>
        <p:nvSpPr>
          <p:cNvPr id="44036" name="Rectangle 4"/>
          <p:cNvSpPr>
            <a:spLocks noGrp="1" noChangeArrowheads="1"/>
          </p:cNvSpPr>
          <p:nvPr>
            <p:ph sz="quarter" idx="2"/>
          </p:nvPr>
        </p:nvSpPr>
        <p:spPr>
          <a:xfrm>
            <a:off x="5867400" y="4221163"/>
            <a:ext cx="2735263" cy="2185987"/>
          </a:xfrm>
        </p:spPr>
        <p:txBody>
          <a:bodyPr/>
          <a:lstStyle/>
          <a:p>
            <a:pPr eaLnBrk="1" hangingPunct="1">
              <a:buFontTx/>
              <a:buNone/>
            </a:pPr>
            <a:r>
              <a:rPr lang="en-NZ" sz="1800" smtClean="0"/>
              <a:t>	The Australian “banded hare” is actually a wallaby, a marsupial that is a member of the kangaroo family. </a:t>
            </a:r>
          </a:p>
        </p:txBody>
      </p:sp>
      <p:sp>
        <p:nvSpPr>
          <p:cNvPr id="44037" name="Rectangle 5"/>
          <p:cNvSpPr>
            <a:spLocks noGrp="1" noChangeArrowheads="1"/>
          </p:cNvSpPr>
          <p:nvPr>
            <p:ph sz="quarter" idx="3"/>
          </p:nvPr>
        </p:nvSpPr>
        <p:spPr>
          <a:xfrm>
            <a:off x="3059113" y="4365625"/>
            <a:ext cx="2663825" cy="1584325"/>
          </a:xfrm>
        </p:spPr>
        <p:txBody>
          <a:bodyPr/>
          <a:lstStyle/>
          <a:p>
            <a:pPr eaLnBrk="1" hangingPunct="1">
              <a:buFontTx/>
              <a:buNone/>
            </a:pPr>
            <a:r>
              <a:rPr lang="en-NZ" sz="1800" smtClean="0"/>
              <a:t>	The Patagonian hare or cavy. </a:t>
            </a:r>
          </a:p>
          <a:p>
            <a:pPr eaLnBrk="1" hangingPunct="1">
              <a:buFontTx/>
              <a:buNone/>
            </a:pPr>
            <a:r>
              <a:rPr lang="en-NZ" sz="1800" smtClean="0"/>
              <a:t>	Placental mammal,</a:t>
            </a:r>
          </a:p>
          <a:p>
            <a:pPr eaLnBrk="1" hangingPunct="1">
              <a:buFontTx/>
              <a:buNone/>
            </a:pPr>
            <a:r>
              <a:rPr lang="en-NZ" sz="1800" smtClean="0"/>
              <a:t>	Order rodentia</a:t>
            </a:r>
          </a:p>
        </p:txBody>
      </p:sp>
      <p:pic>
        <p:nvPicPr>
          <p:cNvPr id="440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196975"/>
            <a:ext cx="2566987"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1196975"/>
            <a:ext cx="25400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1196975"/>
            <a:ext cx="25400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Notched Right Arrow 10"/>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44034"/>
                                        </p:tgtEl>
                                        <p:attrNameLst>
                                          <p:attrName>style.visibility</p:attrName>
                                        </p:attrNameLst>
                                      </p:cBhvr>
                                      <p:to>
                                        <p:strVal val="visible"/>
                                      </p:to>
                                    </p:set>
                                    <p:animEffect transition="in" filter="fade">
                                      <p:cBhvr>
                                        <p:cTn id="7" dur="1000">
                                          <p:stCondLst>
                                            <p:cond delay="0"/>
                                          </p:stCondLst>
                                        </p:cTn>
                                        <p:tgtEl>
                                          <p:spTgt spid="44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4038"/>
                                        </p:tgtEl>
                                        <p:attrNameLst>
                                          <p:attrName>style.visibility</p:attrName>
                                        </p:attrNameLst>
                                      </p:cBhvr>
                                      <p:to>
                                        <p:strVal val="visible"/>
                                      </p:to>
                                    </p:set>
                                    <p:animEffect transition="in" filter="dissolve">
                                      <p:cBhvr>
                                        <p:cTn id="12" dur="500"/>
                                        <p:tgtEl>
                                          <p:spTgt spid="440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44035">
                                            <p:txEl>
                                              <p:pRg st="0" end="0"/>
                                            </p:txEl>
                                          </p:spTgt>
                                        </p:tgtEl>
                                        <p:attrNameLst>
                                          <p:attrName>style.visibility</p:attrName>
                                        </p:attrNameLst>
                                      </p:cBhvr>
                                      <p:to>
                                        <p:strVal val="visible"/>
                                      </p:to>
                                    </p:set>
                                    <p:animEffect transition="in" filter="fade">
                                      <p:cBhvr>
                                        <p:cTn id="17" dur="500">
                                          <p:stCondLst>
                                            <p:cond delay="0"/>
                                          </p:stCondLst>
                                        </p:cTn>
                                        <p:tgtEl>
                                          <p:spTgt spid="4403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44035">
                                            <p:txEl>
                                              <p:pRg st="1" end="1"/>
                                            </p:txEl>
                                          </p:spTgt>
                                        </p:tgtEl>
                                        <p:attrNameLst>
                                          <p:attrName>style.visibility</p:attrName>
                                        </p:attrNameLst>
                                      </p:cBhvr>
                                      <p:to>
                                        <p:strVal val="visible"/>
                                      </p:to>
                                    </p:set>
                                    <p:animEffect transition="in" filter="fade">
                                      <p:cBhvr>
                                        <p:cTn id="22" dur="500">
                                          <p:stCondLst>
                                            <p:cond delay="0"/>
                                          </p:stCondLst>
                                        </p:cTn>
                                        <p:tgtEl>
                                          <p:spTgt spid="44035">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44035">
                                            <p:txEl>
                                              <p:pRg st="2" end="2"/>
                                            </p:txEl>
                                          </p:spTgt>
                                        </p:tgtEl>
                                        <p:attrNameLst>
                                          <p:attrName>style.visibility</p:attrName>
                                        </p:attrNameLst>
                                      </p:cBhvr>
                                      <p:to>
                                        <p:strVal val="visible"/>
                                      </p:to>
                                    </p:set>
                                    <p:animEffect transition="in" filter="fade">
                                      <p:cBhvr>
                                        <p:cTn id="27" dur="500">
                                          <p:stCondLst>
                                            <p:cond delay="0"/>
                                          </p:stCondLst>
                                        </p:cTn>
                                        <p:tgtEl>
                                          <p:spTgt spid="44035">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44039"/>
                                        </p:tgtEl>
                                        <p:attrNameLst>
                                          <p:attrName>style.visibility</p:attrName>
                                        </p:attrNameLst>
                                      </p:cBhvr>
                                      <p:to>
                                        <p:strVal val="visible"/>
                                      </p:to>
                                    </p:set>
                                    <p:animEffect transition="in" filter="dissolve">
                                      <p:cBhvr>
                                        <p:cTn id="32" dur="500"/>
                                        <p:tgtEl>
                                          <p:spTgt spid="4403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44037">
                                            <p:txEl>
                                              <p:pRg st="0" end="0"/>
                                            </p:txEl>
                                          </p:spTgt>
                                        </p:tgtEl>
                                        <p:attrNameLst>
                                          <p:attrName>style.visibility</p:attrName>
                                        </p:attrNameLst>
                                      </p:cBhvr>
                                      <p:to>
                                        <p:strVal val="visible"/>
                                      </p:to>
                                    </p:set>
                                    <p:animEffect transition="in" filter="fade">
                                      <p:cBhvr>
                                        <p:cTn id="37" dur="500">
                                          <p:stCondLst>
                                            <p:cond delay="0"/>
                                          </p:stCondLst>
                                        </p:cTn>
                                        <p:tgtEl>
                                          <p:spTgt spid="44037">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44037">
                                            <p:txEl>
                                              <p:pRg st="1" end="1"/>
                                            </p:txEl>
                                          </p:spTgt>
                                        </p:tgtEl>
                                        <p:attrNameLst>
                                          <p:attrName>style.visibility</p:attrName>
                                        </p:attrNameLst>
                                      </p:cBhvr>
                                      <p:to>
                                        <p:strVal val="visible"/>
                                      </p:to>
                                    </p:set>
                                    <p:animEffect transition="in" filter="fade">
                                      <p:cBhvr>
                                        <p:cTn id="42" dur="500">
                                          <p:stCondLst>
                                            <p:cond delay="0"/>
                                          </p:stCondLst>
                                        </p:cTn>
                                        <p:tgtEl>
                                          <p:spTgt spid="44037">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iterate type="lt">
                                    <p:tmPct val="10000"/>
                                  </p:iterate>
                                  <p:childTnLst>
                                    <p:set>
                                      <p:cBhvr>
                                        <p:cTn id="46" dur="1" fill="hold">
                                          <p:stCondLst>
                                            <p:cond delay="0"/>
                                          </p:stCondLst>
                                        </p:cTn>
                                        <p:tgtEl>
                                          <p:spTgt spid="44037">
                                            <p:txEl>
                                              <p:pRg st="2" end="2"/>
                                            </p:txEl>
                                          </p:spTgt>
                                        </p:tgtEl>
                                        <p:attrNameLst>
                                          <p:attrName>style.visibility</p:attrName>
                                        </p:attrNameLst>
                                      </p:cBhvr>
                                      <p:to>
                                        <p:strVal val="visible"/>
                                      </p:to>
                                    </p:set>
                                    <p:animEffect transition="in" filter="fade">
                                      <p:cBhvr>
                                        <p:cTn id="47" dur="500">
                                          <p:stCondLst>
                                            <p:cond delay="0"/>
                                          </p:stCondLst>
                                        </p:cTn>
                                        <p:tgtEl>
                                          <p:spTgt spid="44037">
                                            <p:txEl>
                                              <p:pRg st="2" end="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44040"/>
                                        </p:tgtEl>
                                        <p:attrNameLst>
                                          <p:attrName>style.visibility</p:attrName>
                                        </p:attrNameLst>
                                      </p:cBhvr>
                                      <p:to>
                                        <p:strVal val="visible"/>
                                      </p:to>
                                    </p:set>
                                    <p:animEffect transition="in" filter="dissolve">
                                      <p:cBhvr>
                                        <p:cTn id="52" dur="500"/>
                                        <p:tgtEl>
                                          <p:spTgt spid="4404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iterate type="lt">
                                    <p:tmPct val="10000"/>
                                  </p:iterate>
                                  <p:childTnLst>
                                    <p:set>
                                      <p:cBhvr>
                                        <p:cTn id="56" dur="1" fill="hold">
                                          <p:stCondLst>
                                            <p:cond delay="0"/>
                                          </p:stCondLst>
                                        </p:cTn>
                                        <p:tgtEl>
                                          <p:spTgt spid="44036">
                                            <p:txEl>
                                              <p:pRg st="0" end="0"/>
                                            </p:txEl>
                                          </p:spTgt>
                                        </p:tgtEl>
                                        <p:attrNameLst>
                                          <p:attrName>style.visibility</p:attrName>
                                        </p:attrNameLst>
                                      </p:cBhvr>
                                      <p:to>
                                        <p:strVal val="visible"/>
                                      </p:to>
                                    </p:set>
                                    <p:animEffect transition="in" filter="fade">
                                      <p:cBhvr>
                                        <p:cTn id="57" dur="500">
                                          <p:stCondLst>
                                            <p:cond delay="0"/>
                                          </p:stCondLst>
                                        </p:cTn>
                                        <p:tgtEl>
                                          <p:spTgt spid="44036">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0-#ppt_w/2"/>
                                          </p:val>
                                        </p:tav>
                                        <p:tav tm="100000">
                                          <p:val>
                                            <p:strVal val="#ppt_x"/>
                                          </p:val>
                                        </p:tav>
                                      </p:tavLst>
                                    </p:anim>
                                    <p:anim calcmode="lin" valueType="num">
                                      <p:cBhvr additive="base">
                                        <p:cTn id="6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P spid="44036" grpId="0" build="p"/>
      <p:bldP spid="44037" grpId="0" build="p"/>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2890838" cy="5026025"/>
          </a:xfrm>
        </p:spPr>
        <p:txBody>
          <a:bodyPr/>
          <a:lstStyle/>
          <a:p>
            <a:pPr eaLnBrk="1" hangingPunct="1">
              <a:defRPr/>
            </a:pPr>
            <a:r>
              <a:rPr lang="en-NZ" sz="3600" smtClean="0"/>
              <a:t>Convergent evolution between placental and marsupial mammals</a:t>
            </a:r>
          </a:p>
        </p:txBody>
      </p:sp>
      <p:pic>
        <p:nvPicPr>
          <p:cNvPr id="45059" name="Picture 3" descr="page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0"/>
            <a:ext cx="546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Notched Right Arrow 5"/>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dissolve">
                                      <p:cBhvr>
                                        <p:cTn id="7" dur="1000"/>
                                        <p:tgtEl>
                                          <p:spTgt spid="450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NZ" smtClean="0"/>
              <a:t>Plants do it too</a:t>
            </a:r>
          </a:p>
        </p:txBody>
      </p:sp>
      <p:sp>
        <p:nvSpPr>
          <p:cNvPr id="7171" name="Rectangle 3"/>
          <p:cNvSpPr>
            <a:spLocks noGrp="1" noChangeArrowheads="1"/>
          </p:cNvSpPr>
          <p:nvPr>
            <p:ph type="body" idx="1"/>
          </p:nvPr>
        </p:nvSpPr>
        <p:spPr/>
        <p:txBody>
          <a:bodyPr/>
          <a:lstStyle/>
          <a:p>
            <a:pPr eaLnBrk="1" hangingPunct="1"/>
            <a:r>
              <a:rPr lang="en-NZ" sz="2400" b="1" smtClean="0"/>
              <a:t>Convergent structures in the ocotillo (left) from the American Southwest, and in the allauidia (right) from Madagascar.</a:t>
            </a:r>
            <a:r>
              <a:rPr lang="en-NZ" smtClean="0"/>
              <a:t> </a:t>
            </a:r>
          </a:p>
        </p:txBody>
      </p:sp>
      <p:pic>
        <p:nvPicPr>
          <p:cNvPr id="46084" name="Picture 4" descr="converg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3284538"/>
            <a:ext cx="38100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otched Right Arrow 6"/>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dissolve">
                                      <p:cBhvr>
                                        <p:cTn id="7" dur="1000"/>
                                        <p:tgtEl>
                                          <p:spTgt spid="460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5651500" y="549275"/>
            <a:ext cx="3241675" cy="5975350"/>
          </a:xfrm>
        </p:spPr>
        <p:txBody>
          <a:bodyPr/>
          <a:lstStyle/>
          <a:p>
            <a:pPr eaLnBrk="1" hangingPunct="1"/>
            <a:r>
              <a:rPr lang="en-NZ" sz="2400" b="1" smtClean="0"/>
              <a:t>Similar body shapes and structures have evolved in the North American cacti...and in the euphorbias in Southern Africa</a:t>
            </a:r>
          </a:p>
        </p:txBody>
      </p:sp>
      <p:pic>
        <p:nvPicPr>
          <p:cNvPr id="47107" name="Picture 3" descr="convergent_ex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5164137"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Notched Right Arrow 5"/>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dissolve">
                                      <p:cBhvr>
                                        <p:cTn id="7" dur="1000"/>
                                        <p:tgtEl>
                                          <p:spTgt spid="471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NZ" smtClean="0"/>
              <a:t>Homologous structures</a:t>
            </a:r>
          </a:p>
        </p:txBody>
      </p:sp>
      <p:sp>
        <p:nvSpPr>
          <p:cNvPr id="67587" name="Rectangle 3"/>
          <p:cNvSpPr>
            <a:spLocks noGrp="1" noChangeArrowheads="1"/>
          </p:cNvSpPr>
          <p:nvPr>
            <p:ph type="body" idx="1"/>
          </p:nvPr>
        </p:nvSpPr>
        <p:spPr>
          <a:xfrm>
            <a:off x="457200" y="5300663"/>
            <a:ext cx="8229600" cy="1152525"/>
          </a:xfrm>
        </p:spPr>
        <p:txBody>
          <a:bodyPr/>
          <a:lstStyle/>
          <a:p>
            <a:pPr eaLnBrk="1" hangingPunct="1">
              <a:lnSpc>
                <a:spcPct val="90000"/>
              </a:lnSpc>
            </a:pPr>
            <a:r>
              <a:rPr lang="en-NZ" sz="2400" smtClean="0"/>
              <a:t>E.g. the vertebrate pentadactyl limb</a:t>
            </a:r>
          </a:p>
          <a:p>
            <a:pPr eaLnBrk="1" hangingPunct="1">
              <a:lnSpc>
                <a:spcPct val="90000"/>
              </a:lnSpc>
            </a:pPr>
            <a:r>
              <a:rPr lang="en-NZ" sz="2400" smtClean="0"/>
              <a:t>Differently shaped for different uses but adapted from a common ancestral structure. </a:t>
            </a:r>
          </a:p>
        </p:txBody>
      </p:sp>
      <p:pic>
        <p:nvPicPr>
          <p:cNvPr id="67588" name="Picture 4" descr="lim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196975"/>
            <a:ext cx="809625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otched Right Arrow 6"/>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67586"/>
                                        </p:tgtEl>
                                        <p:attrNameLst>
                                          <p:attrName>style.visibility</p:attrName>
                                        </p:attrNameLst>
                                      </p:cBhvr>
                                      <p:to>
                                        <p:strVal val="visible"/>
                                      </p:to>
                                    </p:set>
                                    <p:animEffect transition="in" filter="fade">
                                      <p:cBhvr>
                                        <p:cTn id="7" dur="1000">
                                          <p:stCondLst>
                                            <p:cond delay="0"/>
                                          </p:stCondLst>
                                        </p:cTn>
                                        <p:tgtEl>
                                          <p:spTgt spid="675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7588"/>
                                        </p:tgtEl>
                                        <p:attrNameLst>
                                          <p:attrName>style.visibility</p:attrName>
                                        </p:attrNameLst>
                                      </p:cBhvr>
                                      <p:to>
                                        <p:strVal val="visible"/>
                                      </p:to>
                                    </p:set>
                                    <p:animEffect transition="in" filter="fade">
                                      <p:cBhvr>
                                        <p:cTn id="12" dur="2000"/>
                                        <p:tgtEl>
                                          <p:spTgt spid="675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67587">
                                            <p:txEl>
                                              <p:pRg st="0" end="0"/>
                                            </p:txEl>
                                          </p:spTgt>
                                        </p:tgtEl>
                                        <p:attrNameLst>
                                          <p:attrName>style.visibility</p:attrName>
                                        </p:attrNameLst>
                                      </p:cBhvr>
                                      <p:to>
                                        <p:strVal val="visible"/>
                                      </p:to>
                                    </p:set>
                                    <p:animEffect transition="in" filter="fade">
                                      <p:cBhvr>
                                        <p:cTn id="17" dur="500">
                                          <p:stCondLst>
                                            <p:cond delay="0"/>
                                          </p:stCondLst>
                                        </p:cTn>
                                        <p:tgtEl>
                                          <p:spTgt spid="6758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67587">
                                            <p:txEl>
                                              <p:pRg st="1" end="1"/>
                                            </p:txEl>
                                          </p:spTgt>
                                        </p:tgtEl>
                                        <p:attrNameLst>
                                          <p:attrName>style.visibility</p:attrName>
                                        </p:attrNameLst>
                                      </p:cBhvr>
                                      <p:to>
                                        <p:strVal val="visible"/>
                                      </p:to>
                                    </p:set>
                                    <p:animEffect transition="in" filter="fade">
                                      <p:cBhvr>
                                        <p:cTn id="22" dur="500">
                                          <p:stCondLst>
                                            <p:cond delay="0"/>
                                          </p:stCondLst>
                                        </p:cTn>
                                        <p:tgtEl>
                                          <p:spTgt spid="67587">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7" grpId="0" build="p"/>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n-NZ" smtClean="0"/>
              <a:t>Insect mouth parts</a:t>
            </a:r>
          </a:p>
        </p:txBody>
      </p:sp>
      <p:sp>
        <p:nvSpPr>
          <p:cNvPr id="10243" name="Rectangle 3"/>
          <p:cNvSpPr>
            <a:spLocks noGrp="1" noChangeArrowheads="1"/>
          </p:cNvSpPr>
          <p:nvPr>
            <p:ph type="body" idx="1"/>
          </p:nvPr>
        </p:nvSpPr>
        <p:spPr/>
        <p:txBody>
          <a:bodyPr/>
          <a:lstStyle/>
          <a:p>
            <a:pPr eaLnBrk="1" hangingPunct="1"/>
            <a:endParaRPr lang="en-US" smtClean="0"/>
          </a:p>
        </p:txBody>
      </p:sp>
      <p:pic>
        <p:nvPicPr>
          <p:cNvPr id="10244" name="Picture 5" descr="Evolution_insect_mouthpa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290638"/>
            <a:ext cx="5834063" cy="556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otched Right Arrow 6"/>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n-NZ" smtClean="0"/>
              <a:t>Homologous structures</a:t>
            </a:r>
          </a:p>
        </p:txBody>
      </p:sp>
      <p:sp>
        <p:nvSpPr>
          <p:cNvPr id="11267" name="Rectangle 3"/>
          <p:cNvSpPr>
            <a:spLocks noGrp="1" noChangeArrowheads="1"/>
          </p:cNvSpPr>
          <p:nvPr>
            <p:ph type="body" idx="1"/>
          </p:nvPr>
        </p:nvSpPr>
        <p:spPr>
          <a:xfrm>
            <a:off x="457200" y="1341438"/>
            <a:ext cx="8229600" cy="4784725"/>
          </a:xfrm>
        </p:spPr>
        <p:txBody>
          <a:bodyPr/>
          <a:lstStyle/>
          <a:p>
            <a:pPr eaLnBrk="1" hangingPunct="1"/>
            <a:r>
              <a:rPr lang="en-NZ" smtClean="0"/>
              <a:t>Leaves can be adapted in many ways</a:t>
            </a:r>
          </a:p>
        </p:txBody>
      </p:sp>
      <p:pic>
        <p:nvPicPr>
          <p:cNvPr id="69637" name="Picture 5" descr="hom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916113"/>
            <a:ext cx="6985000"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otched Right Arrow 6"/>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9637"/>
                                        </p:tgtEl>
                                        <p:attrNameLst>
                                          <p:attrName>style.visibility</p:attrName>
                                        </p:attrNameLst>
                                      </p:cBhvr>
                                      <p:to>
                                        <p:strVal val="visible"/>
                                      </p:to>
                                    </p:set>
                                    <p:animEffect transition="in" filter="fade">
                                      <p:cBhvr>
                                        <p:cTn id="7" dur="2000"/>
                                        <p:tgtEl>
                                          <p:spTgt spid="696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4" name="Rectangle 6"/>
          <p:cNvSpPr>
            <a:spLocks noGrp="1" noChangeArrowheads="1"/>
          </p:cNvSpPr>
          <p:nvPr>
            <p:ph type="title"/>
          </p:nvPr>
        </p:nvSpPr>
        <p:spPr>
          <a:xfrm>
            <a:off x="251520" y="274638"/>
            <a:ext cx="3511501" cy="1138138"/>
          </a:xfrm>
        </p:spPr>
        <p:txBody>
          <a:bodyPr/>
          <a:lstStyle/>
          <a:p>
            <a:pPr eaLnBrk="1" hangingPunct="1">
              <a:defRPr/>
            </a:pPr>
            <a:r>
              <a:rPr lang="en-NZ" sz="3200" dirty="0" smtClean="0"/>
              <a:t>Phylogenetic</a:t>
            </a:r>
            <a:br>
              <a:rPr lang="en-NZ" sz="3200" dirty="0" smtClean="0"/>
            </a:br>
            <a:r>
              <a:rPr lang="en-NZ" sz="3200" dirty="0" smtClean="0"/>
              <a:t>Trees</a:t>
            </a:r>
          </a:p>
        </p:txBody>
      </p:sp>
      <p:sp>
        <p:nvSpPr>
          <p:cNvPr id="58375" name="Rectangle 7"/>
          <p:cNvSpPr>
            <a:spLocks noGrp="1" noChangeArrowheads="1"/>
          </p:cNvSpPr>
          <p:nvPr>
            <p:ph type="body" sz="half" idx="1"/>
          </p:nvPr>
        </p:nvSpPr>
        <p:spPr>
          <a:xfrm>
            <a:off x="90613" y="1340768"/>
            <a:ext cx="3672408" cy="4785394"/>
          </a:xfrm>
        </p:spPr>
        <p:txBody>
          <a:bodyPr/>
          <a:lstStyle/>
          <a:p>
            <a:pPr marL="0" indent="0" eaLnBrk="1" hangingPunct="1">
              <a:buFontTx/>
              <a:buNone/>
            </a:pPr>
            <a:r>
              <a:rPr lang="en-NZ" sz="2400" dirty="0" smtClean="0"/>
              <a:t>The one here shows relationships in whale evolution</a:t>
            </a:r>
            <a:endParaRPr lang="en-NZ" sz="2400" dirty="0"/>
          </a:p>
          <a:p>
            <a:pPr marL="0" indent="0" eaLnBrk="1" hangingPunct="1">
              <a:buFontTx/>
              <a:buNone/>
            </a:pPr>
            <a:r>
              <a:rPr lang="en-NZ" sz="2400" dirty="0" smtClean="0"/>
              <a:t>(since they have one of these on page 184)</a:t>
            </a:r>
          </a:p>
        </p:txBody>
      </p:sp>
      <p:pic>
        <p:nvPicPr>
          <p:cNvPr id="1026" name="Picture 2" descr="Whale evo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3021" y="0"/>
            <a:ext cx="5328592" cy="6814343"/>
          </a:xfrm>
          <a:prstGeom prst="rect">
            <a:avLst/>
          </a:prstGeom>
          <a:noFill/>
          <a:extLst>
            <a:ext uri="{909E8E84-426E-40DD-AFC4-6F175D3DCCD1}">
              <a14:hiddenFill xmlns:a14="http://schemas.microsoft.com/office/drawing/2010/main">
                <a:solidFill>
                  <a:srgbClr val="FFFFFF"/>
                </a:solidFill>
              </a14:hiddenFill>
            </a:ext>
          </a:extLst>
        </p:spPr>
      </p:pic>
      <p:sp>
        <p:nvSpPr>
          <p:cNvPr id="9" name="Notched Right Arrow 8"/>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498369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58374"/>
                                        </p:tgtEl>
                                        <p:attrNameLst>
                                          <p:attrName>style.visibility</p:attrName>
                                        </p:attrNameLst>
                                      </p:cBhvr>
                                      <p:to>
                                        <p:strVal val="visible"/>
                                      </p:to>
                                    </p:set>
                                    <p:animEffect transition="in" filter="fade">
                                      <p:cBhvr>
                                        <p:cTn id="7" dur="1000">
                                          <p:stCondLst>
                                            <p:cond delay="0"/>
                                          </p:stCondLst>
                                        </p:cTn>
                                        <p:tgtEl>
                                          <p:spTgt spid="5837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iterate type="lt">
                                    <p:tmPct val="10000"/>
                                  </p:iterate>
                                  <p:childTnLst>
                                    <p:set>
                                      <p:cBhvr>
                                        <p:cTn id="14" dur="1" fill="hold">
                                          <p:stCondLst>
                                            <p:cond delay="0"/>
                                          </p:stCondLst>
                                        </p:cTn>
                                        <p:tgtEl>
                                          <p:spTgt spid="58375">
                                            <p:txEl>
                                              <p:pRg st="0" end="0"/>
                                            </p:txEl>
                                          </p:spTgt>
                                        </p:tgtEl>
                                        <p:attrNameLst>
                                          <p:attrName>style.visibility</p:attrName>
                                        </p:attrNameLst>
                                      </p:cBhvr>
                                      <p:to>
                                        <p:strVal val="visible"/>
                                      </p:to>
                                    </p:set>
                                    <p:animEffect transition="in" filter="fade">
                                      <p:cBhvr>
                                        <p:cTn id="15" dur="500">
                                          <p:stCondLst>
                                            <p:cond delay="0"/>
                                          </p:stCondLst>
                                        </p:cTn>
                                        <p:tgtEl>
                                          <p:spTgt spid="5837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type="lt">
                                    <p:tmPct val="10000"/>
                                  </p:iterate>
                                  <p:childTnLst>
                                    <p:set>
                                      <p:cBhvr>
                                        <p:cTn id="19" dur="1" fill="hold">
                                          <p:stCondLst>
                                            <p:cond delay="0"/>
                                          </p:stCondLst>
                                        </p:cTn>
                                        <p:tgtEl>
                                          <p:spTgt spid="58375">
                                            <p:txEl>
                                              <p:pRg st="1" end="1"/>
                                            </p:txEl>
                                          </p:spTgt>
                                        </p:tgtEl>
                                        <p:attrNameLst>
                                          <p:attrName>style.visibility</p:attrName>
                                        </p:attrNameLst>
                                      </p:cBhvr>
                                      <p:to>
                                        <p:strVal val="visible"/>
                                      </p:to>
                                    </p:set>
                                    <p:animEffect transition="in" filter="fade">
                                      <p:cBhvr>
                                        <p:cTn id="20" dur="500">
                                          <p:stCondLst>
                                            <p:cond delay="0"/>
                                          </p:stCondLst>
                                        </p:cTn>
                                        <p:tgtEl>
                                          <p:spTgt spid="58375">
                                            <p:txEl>
                                              <p:pRg st="1" end="1"/>
                                            </p:txEl>
                                          </p:spTgt>
                                        </p:tgtEl>
                                      </p:cBhvr>
                                    </p:animEffect>
                                  </p:childTnLst>
                                </p:cTn>
                              </p:par>
                            </p:childTnLst>
                          </p:cTn>
                        </p:par>
                      </p:childTnLst>
                    </p:cTn>
                  </p:par>
                  <p:par>
                    <p:cTn id="21" fill="hold">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p:bldP spid="58375" grpId="0" build="p"/>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NZ" smtClean="0"/>
              <a:t>Analogous structures</a:t>
            </a:r>
          </a:p>
        </p:txBody>
      </p:sp>
      <p:sp>
        <p:nvSpPr>
          <p:cNvPr id="12291" name="Rectangle 3"/>
          <p:cNvSpPr>
            <a:spLocks noGrp="1" noChangeArrowheads="1"/>
          </p:cNvSpPr>
          <p:nvPr>
            <p:ph type="body" idx="1"/>
          </p:nvPr>
        </p:nvSpPr>
        <p:spPr>
          <a:xfrm>
            <a:off x="457200" y="1196975"/>
            <a:ext cx="8229600" cy="4929188"/>
          </a:xfrm>
        </p:spPr>
        <p:txBody>
          <a:bodyPr/>
          <a:lstStyle/>
          <a:p>
            <a:pPr eaLnBrk="1" hangingPunct="1"/>
            <a:r>
              <a:rPr lang="en-NZ" smtClean="0"/>
              <a:t>The insect wing has the same function as a bird wing but has a different evolutionary origin.</a:t>
            </a:r>
          </a:p>
        </p:txBody>
      </p:sp>
      <p:pic>
        <p:nvPicPr>
          <p:cNvPr id="68613" name="Picture 5" descr="Analogous and Homologous Stru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2781300"/>
            <a:ext cx="5113338"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otched Right Arrow 6"/>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8613"/>
                                        </p:tgtEl>
                                        <p:attrNameLst>
                                          <p:attrName>style.visibility</p:attrName>
                                        </p:attrNameLst>
                                      </p:cBhvr>
                                      <p:to>
                                        <p:strVal val="visible"/>
                                      </p:to>
                                    </p:set>
                                    <p:animEffect transition="in" filter="fade">
                                      <p:cBhvr>
                                        <p:cTn id="7" dur="2000"/>
                                        <p:tgtEl>
                                          <p:spTgt spid="686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endParaRPr lang="en-US" smtClean="0"/>
          </a:p>
        </p:txBody>
      </p:sp>
      <p:sp>
        <p:nvSpPr>
          <p:cNvPr id="13315" name="Rectangle 3"/>
          <p:cNvSpPr>
            <a:spLocks noGrp="1" noChangeArrowheads="1"/>
          </p:cNvSpPr>
          <p:nvPr>
            <p:ph type="body" idx="1"/>
          </p:nvPr>
        </p:nvSpPr>
        <p:spPr/>
        <p:txBody>
          <a:bodyPr/>
          <a:lstStyle/>
          <a:p>
            <a:pPr eaLnBrk="1" hangingPunct="1"/>
            <a:endParaRPr lang="en-US" smtClean="0"/>
          </a:p>
        </p:txBody>
      </p:sp>
      <p:pic>
        <p:nvPicPr>
          <p:cNvPr id="13316" name="Picture 5" descr="Evolution_ey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36725"/>
            <a:ext cx="9144000"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otched Right Arrow 6"/>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a:spLocks noChangeArrowheads="1"/>
          </p:cNvSpPr>
          <p:nvPr/>
        </p:nvSpPr>
        <p:spPr bwMode="auto">
          <a:xfrm>
            <a:off x="1187450" y="1847850"/>
            <a:ext cx="2952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t>Vertebrate eye</a:t>
            </a:r>
          </a:p>
        </p:txBody>
      </p:sp>
      <p:sp>
        <p:nvSpPr>
          <p:cNvPr id="9" name="TextBox 8"/>
          <p:cNvSpPr txBox="1">
            <a:spLocks noChangeArrowheads="1"/>
          </p:cNvSpPr>
          <p:nvPr/>
        </p:nvSpPr>
        <p:spPr bwMode="auto">
          <a:xfrm>
            <a:off x="5867400" y="1844675"/>
            <a:ext cx="2952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t>Octopus eye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endParaRPr lang="en-US" smtClean="0"/>
          </a:p>
        </p:txBody>
      </p:sp>
      <p:sp>
        <p:nvSpPr>
          <p:cNvPr id="14339" name="Rectangle 3"/>
          <p:cNvSpPr>
            <a:spLocks noGrp="1" noChangeArrowheads="1"/>
          </p:cNvSpPr>
          <p:nvPr>
            <p:ph type="body" idx="1"/>
          </p:nvPr>
        </p:nvSpPr>
        <p:spPr/>
        <p:txBody>
          <a:bodyPr/>
          <a:lstStyle/>
          <a:p>
            <a:pPr eaLnBrk="1" hangingPunct="1"/>
            <a:endParaRPr lang="en-US" smtClean="0"/>
          </a:p>
        </p:txBody>
      </p:sp>
      <p:pic>
        <p:nvPicPr>
          <p:cNvPr id="14340" name="Picture 7" descr="squidey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04800"/>
            <a:ext cx="2801937"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9" descr="e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1341438"/>
            <a:ext cx="2719387"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1" descr="retin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202363" y="3454400"/>
            <a:ext cx="1417637"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Notched Right Arrow 8"/>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1282700"/>
          </a:xfrm>
        </p:spPr>
        <p:txBody>
          <a:bodyPr/>
          <a:lstStyle/>
          <a:p>
            <a:pPr eaLnBrk="1" hangingPunct="1">
              <a:defRPr/>
            </a:pPr>
            <a:r>
              <a:rPr lang="en-NZ" dirty="0" smtClean="0">
                <a:solidFill>
                  <a:srgbClr val="CC0000"/>
                </a:solidFill>
              </a:rPr>
              <a:t>Parallel Evolution  </a:t>
            </a:r>
            <a:r>
              <a:rPr lang="en-NZ" sz="2400" dirty="0" smtClean="0">
                <a:solidFill>
                  <a:srgbClr val="CC0000"/>
                </a:solidFill>
              </a:rPr>
              <a:t>(p190)</a:t>
            </a:r>
            <a:r>
              <a:rPr lang="en-NZ" dirty="0" smtClean="0">
                <a:solidFill>
                  <a:srgbClr val="CC0000"/>
                </a:solidFill>
              </a:rPr>
              <a:t/>
            </a:r>
            <a:br>
              <a:rPr lang="en-NZ" dirty="0" smtClean="0">
                <a:solidFill>
                  <a:srgbClr val="CC0000"/>
                </a:solidFill>
              </a:rPr>
            </a:br>
            <a:r>
              <a:rPr lang="en-NZ" sz="2800" dirty="0" smtClean="0">
                <a:solidFill>
                  <a:srgbClr val="CC0000"/>
                </a:solidFill>
              </a:rPr>
              <a:t>(NOT mentioned in the standard ??)</a:t>
            </a:r>
          </a:p>
        </p:txBody>
      </p:sp>
      <p:sp>
        <p:nvSpPr>
          <p:cNvPr id="32771" name="Rectangle 3"/>
          <p:cNvSpPr>
            <a:spLocks noGrp="1" noChangeArrowheads="1"/>
          </p:cNvSpPr>
          <p:nvPr>
            <p:ph type="body" idx="1"/>
          </p:nvPr>
        </p:nvSpPr>
        <p:spPr>
          <a:xfrm>
            <a:off x="457200" y="1916832"/>
            <a:ext cx="8229600" cy="4561756"/>
          </a:xfrm>
        </p:spPr>
        <p:txBody>
          <a:bodyPr/>
          <a:lstStyle/>
          <a:p>
            <a:pPr eaLnBrk="1" hangingPunct="1"/>
            <a:r>
              <a:rPr lang="en-NZ" dirty="0" smtClean="0">
                <a:solidFill>
                  <a:srgbClr val="CC0000"/>
                </a:solidFill>
              </a:rPr>
              <a:t>This is where closely related species evolve similar features not present in the ancestral form.</a:t>
            </a:r>
          </a:p>
          <a:p>
            <a:pPr eaLnBrk="1" hangingPunct="1"/>
            <a:r>
              <a:rPr lang="en-NZ" dirty="0">
                <a:solidFill>
                  <a:srgbClr val="CC0000"/>
                </a:solidFill>
              </a:rPr>
              <a:t>E.g. </a:t>
            </a:r>
            <a:r>
              <a:rPr lang="en-NZ" dirty="0" smtClean="0">
                <a:solidFill>
                  <a:srgbClr val="CC0000"/>
                </a:solidFill>
              </a:rPr>
              <a:t>:</a:t>
            </a:r>
          </a:p>
          <a:p>
            <a:pPr eaLnBrk="1" hangingPunct="1"/>
            <a:r>
              <a:rPr lang="en-NZ" dirty="0">
                <a:solidFill>
                  <a:srgbClr val="CC0000"/>
                </a:solidFill>
              </a:rPr>
              <a:t>L</a:t>
            </a:r>
            <a:r>
              <a:rPr lang="en-NZ" dirty="0" smtClean="0">
                <a:solidFill>
                  <a:srgbClr val="CC0000"/>
                </a:solidFill>
              </a:rPr>
              <a:t>oss of wings of related bird or insect species on off-shore islands</a:t>
            </a:r>
          </a:p>
          <a:p>
            <a:pPr eaLnBrk="1" hangingPunct="1"/>
            <a:r>
              <a:rPr lang="en-NZ" dirty="0" smtClean="0">
                <a:solidFill>
                  <a:srgbClr val="CC0000"/>
                </a:solidFill>
              </a:rPr>
              <a:t>Different species of NZ buttercups have evolved similarly shaped seeds</a:t>
            </a:r>
          </a:p>
        </p:txBody>
      </p:sp>
      <p:sp>
        <p:nvSpPr>
          <p:cNvPr id="6" name="Notched Right Arrow 5"/>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703095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1714500"/>
          </a:xfrm>
        </p:spPr>
        <p:txBody>
          <a:bodyPr/>
          <a:lstStyle/>
          <a:p>
            <a:pPr eaLnBrk="1" hangingPunct="1">
              <a:defRPr/>
            </a:pPr>
            <a:r>
              <a:rPr lang="en-NZ" smtClean="0"/>
              <a:t>Parallel Evolution</a:t>
            </a:r>
            <a:br>
              <a:rPr lang="en-NZ" smtClean="0"/>
            </a:br>
            <a:r>
              <a:rPr lang="en-NZ" sz="2800" smtClean="0"/>
              <a:t>The porcupines below had a common ancestor without quills but both evolved quills independently </a:t>
            </a:r>
            <a:endParaRPr lang="en-NZ" smtClean="0"/>
          </a:p>
        </p:txBody>
      </p:sp>
      <p:sp>
        <p:nvSpPr>
          <p:cNvPr id="33795" name="Rectangle 3"/>
          <p:cNvSpPr>
            <a:spLocks noGrp="1" noChangeArrowheads="1"/>
          </p:cNvSpPr>
          <p:nvPr>
            <p:ph type="body" sz="half" idx="1"/>
          </p:nvPr>
        </p:nvSpPr>
        <p:spPr>
          <a:xfrm>
            <a:off x="457200" y="2060575"/>
            <a:ext cx="4038600" cy="4065588"/>
          </a:xfrm>
        </p:spPr>
        <p:txBody>
          <a:bodyPr/>
          <a:lstStyle/>
          <a:p>
            <a:pPr eaLnBrk="1" hangingPunct="1"/>
            <a:r>
              <a:rPr lang="en-NZ" smtClean="0"/>
              <a:t>North American Porcupine</a:t>
            </a:r>
          </a:p>
        </p:txBody>
      </p:sp>
      <p:sp>
        <p:nvSpPr>
          <p:cNvPr id="33796" name="Rectangle 12"/>
          <p:cNvSpPr>
            <a:spLocks noGrp="1" noChangeArrowheads="1"/>
          </p:cNvSpPr>
          <p:nvPr>
            <p:ph type="body" sz="half" idx="2"/>
          </p:nvPr>
        </p:nvSpPr>
        <p:spPr>
          <a:xfrm>
            <a:off x="4648200" y="2205038"/>
            <a:ext cx="4038600" cy="3921125"/>
          </a:xfrm>
        </p:spPr>
        <p:txBody>
          <a:bodyPr/>
          <a:lstStyle/>
          <a:p>
            <a:pPr eaLnBrk="1" hangingPunct="1"/>
            <a:r>
              <a:rPr lang="en-NZ" smtClean="0"/>
              <a:t>African Porcupine</a:t>
            </a:r>
          </a:p>
        </p:txBody>
      </p:sp>
      <p:pic>
        <p:nvPicPr>
          <p:cNvPr id="24581" name="Picture 5" descr="porcupine-jm-400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41663"/>
            <a:ext cx="4783138"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1" descr="porcup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850" y="3141663"/>
            <a:ext cx="424815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Notched Right Arrow 8"/>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16634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fade">
                                      <p:cBhvr>
                                        <p:cTn id="7" dur="2000"/>
                                        <p:tgtEl>
                                          <p:spTgt spid="24581"/>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4587"/>
                                        </p:tgtEl>
                                        <p:attrNameLst>
                                          <p:attrName>style.visibility</p:attrName>
                                        </p:attrNameLst>
                                      </p:cBhvr>
                                      <p:to>
                                        <p:strVal val="visible"/>
                                      </p:to>
                                    </p:set>
                                    <p:animEffect transition="in" filter="fade">
                                      <p:cBhvr>
                                        <p:cTn id="11" dur="2000"/>
                                        <p:tgtEl>
                                          <p:spTgt spid="2458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NZ" dirty="0" smtClean="0"/>
              <a:t>Co-Evolution </a:t>
            </a:r>
            <a:r>
              <a:rPr lang="en-NZ" sz="2400" dirty="0" smtClean="0"/>
              <a:t>(p193)</a:t>
            </a:r>
            <a:endParaRPr lang="en-NZ" dirty="0" smtClean="0"/>
          </a:p>
        </p:txBody>
      </p:sp>
      <p:sp>
        <p:nvSpPr>
          <p:cNvPr id="41987" name="Rectangle 3"/>
          <p:cNvSpPr>
            <a:spLocks noGrp="1" noChangeArrowheads="1"/>
          </p:cNvSpPr>
          <p:nvPr>
            <p:ph type="body" idx="1"/>
          </p:nvPr>
        </p:nvSpPr>
        <p:spPr>
          <a:xfrm>
            <a:off x="457200" y="1341438"/>
            <a:ext cx="8229600" cy="4784725"/>
          </a:xfrm>
        </p:spPr>
        <p:txBody>
          <a:bodyPr/>
          <a:lstStyle/>
          <a:p>
            <a:pPr eaLnBrk="1" hangingPunct="1"/>
            <a:r>
              <a:rPr lang="en-NZ" sz="2800" smtClean="0"/>
              <a:t>Genetic change in one species in response to genetic change in another species.</a:t>
            </a:r>
          </a:p>
          <a:p>
            <a:pPr eaLnBrk="1" hangingPunct="1"/>
            <a:r>
              <a:rPr lang="en-NZ" sz="2800" smtClean="0"/>
              <a:t>This can be between:</a:t>
            </a:r>
          </a:p>
          <a:p>
            <a:pPr lvl="1" eaLnBrk="1" hangingPunct="1">
              <a:buFont typeface="Wingdings" pitchFamily="2" charset="2"/>
              <a:buChar char="¬"/>
            </a:pPr>
            <a:r>
              <a:rPr lang="en-NZ" sz="2400" smtClean="0"/>
              <a:t>Mutualism, cooperative species – e.g. flowers and pollinators.</a:t>
            </a:r>
          </a:p>
          <a:p>
            <a:pPr lvl="1" eaLnBrk="1" hangingPunct="1">
              <a:buFont typeface="Wingdings" pitchFamily="2" charset="2"/>
              <a:buChar char="¬"/>
            </a:pPr>
            <a:r>
              <a:rPr lang="en-NZ" sz="2400" smtClean="0"/>
              <a:t>Competitors – e.g. notch and window caterpillars.</a:t>
            </a:r>
          </a:p>
          <a:p>
            <a:pPr lvl="1" eaLnBrk="1" hangingPunct="1">
              <a:buFont typeface="Wingdings" pitchFamily="2" charset="2"/>
              <a:buChar char="¬"/>
            </a:pPr>
            <a:r>
              <a:rPr lang="en-NZ" sz="2400" smtClean="0"/>
              <a:t>Some exploitation relationships, e.g. plants and herbivores, predator and prey or parasite and host.</a:t>
            </a:r>
          </a:p>
          <a:p>
            <a:pPr lvl="1" eaLnBrk="1" hangingPunct="1">
              <a:buFont typeface="Wingdings" pitchFamily="2" charset="2"/>
              <a:buChar char="¬"/>
            </a:pPr>
            <a:endParaRPr lang="en-NZ" sz="2400" smtClean="0"/>
          </a:p>
        </p:txBody>
      </p:sp>
      <p:sp>
        <p:nvSpPr>
          <p:cNvPr id="6" name="Notched Right Arrow 5"/>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41986"/>
                                        </p:tgtEl>
                                        <p:attrNameLst>
                                          <p:attrName>style.visibility</p:attrName>
                                        </p:attrNameLst>
                                      </p:cBhvr>
                                      <p:to>
                                        <p:strVal val="visible"/>
                                      </p:to>
                                    </p:set>
                                    <p:animEffect transition="in" filter="fade">
                                      <p:cBhvr>
                                        <p:cTn id="7" dur="1000">
                                          <p:stCondLst>
                                            <p:cond delay="0"/>
                                          </p:stCondLst>
                                        </p:cTn>
                                        <p:tgtEl>
                                          <p:spTgt spid="41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fade">
                                      <p:cBhvr>
                                        <p:cTn id="12" dur="500">
                                          <p:stCondLst>
                                            <p:cond delay="0"/>
                                          </p:stCondLst>
                                        </p:cTn>
                                        <p:tgtEl>
                                          <p:spTgt spid="419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41987">
                                            <p:txEl>
                                              <p:pRg st="1" end="1"/>
                                            </p:txEl>
                                          </p:spTgt>
                                        </p:tgtEl>
                                        <p:attrNameLst>
                                          <p:attrName>style.visibility</p:attrName>
                                        </p:attrNameLst>
                                      </p:cBhvr>
                                      <p:to>
                                        <p:strVal val="visible"/>
                                      </p:to>
                                    </p:set>
                                    <p:animEffect transition="in" filter="fade">
                                      <p:cBhvr>
                                        <p:cTn id="17" dur="500">
                                          <p:stCondLst>
                                            <p:cond delay="0"/>
                                          </p:stCondLst>
                                        </p:cTn>
                                        <p:tgtEl>
                                          <p:spTgt spid="419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41987">
                                            <p:txEl>
                                              <p:pRg st="2" end="2"/>
                                            </p:txEl>
                                          </p:spTgt>
                                        </p:tgtEl>
                                        <p:attrNameLst>
                                          <p:attrName>style.visibility</p:attrName>
                                        </p:attrNameLst>
                                      </p:cBhvr>
                                      <p:to>
                                        <p:strVal val="visible"/>
                                      </p:to>
                                    </p:set>
                                    <p:animEffect transition="in" filter="fade">
                                      <p:cBhvr>
                                        <p:cTn id="22" dur="500">
                                          <p:stCondLst>
                                            <p:cond delay="0"/>
                                          </p:stCondLst>
                                        </p:cTn>
                                        <p:tgtEl>
                                          <p:spTgt spid="4198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41987">
                                            <p:txEl>
                                              <p:pRg st="3" end="3"/>
                                            </p:txEl>
                                          </p:spTgt>
                                        </p:tgtEl>
                                        <p:attrNameLst>
                                          <p:attrName>style.visibility</p:attrName>
                                        </p:attrNameLst>
                                      </p:cBhvr>
                                      <p:to>
                                        <p:strVal val="visible"/>
                                      </p:to>
                                    </p:set>
                                    <p:animEffect transition="in" filter="fade">
                                      <p:cBhvr>
                                        <p:cTn id="27" dur="500">
                                          <p:stCondLst>
                                            <p:cond delay="0"/>
                                          </p:stCondLst>
                                        </p:cTn>
                                        <p:tgtEl>
                                          <p:spTgt spid="4198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41987">
                                            <p:txEl>
                                              <p:pRg st="4" end="4"/>
                                            </p:txEl>
                                          </p:spTgt>
                                        </p:tgtEl>
                                        <p:attrNameLst>
                                          <p:attrName>style.visibility</p:attrName>
                                        </p:attrNameLst>
                                      </p:cBhvr>
                                      <p:to>
                                        <p:strVal val="visible"/>
                                      </p:to>
                                    </p:set>
                                    <p:animEffect transition="in" filter="fade">
                                      <p:cBhvr>
                                        <p:cTn id="32" dur="500">
                                          <p:stCondLst>
                                            <p:cond delay="0"/>
                                          </p:stCondLst>
                                        </p:cTn>
                                        <p:tgtEl>
                                          <p:spTgt spid="4198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NZ" smtClean="0"/>
              <a:t>Pollination</a:t>
            </a:r>
          </a:p>
        </p:txBody>
      </p:sp>
      <p:sp>
        <p:nvSpPr>
          <p:cNvPr id="25603" name="Rectangle 3"/>
          <p:cNvSpPr>
            <a:spLocks noGrp="1" noChangeArrowheads="1"/>
          </p:cNvSpPr>
          <p:nvPr>
            <p:ph type="body" idx="1"/>
          </p:nvPr>
        </p:nvSpPr>
        <p:spPr/>
        <p:txBody>
          <a:bodyPr/>
          <a:lstStyle/>
          <a:p>
            <a:pPr eaLnBrk="1" hangingPunct="1"/>
            <a:endParaRPr lang="en-US" smtClean="0"/>
          </a:p>
        </p:txBody>
      </p:sp>
      <p:pic>
        <p:nvPicPr>
          <p:cNvPr id="25604" name="Picture 7" descr="Butterfly pollinating Butterfly Bu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96975"/>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9" descr="5899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150" y="4365625"/>
            <a:ext cx="3240088"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1" descr="beeorchid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628775"/>
            <a:ext cx="3103563"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Notched Right Arrow 8"/>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descr="image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3573463"/>
            <a:ext cx="4295775"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noChangeArrowheads="1"/>
          </p:cNvSpPr>
          <p:nvPr>
            <p:ph type="body" idx="1"/>
          </p:nvPr>
        </p:nvSpPr>
        <p:spPr>
          <a:xfrm>
            <a:off x="5508625" y="476250"/>
            <a:ext cx="3240088" cy="3025775"/>
          </a:xfrm>
        </p:spPr>
        <p:txBody>
          <a:bodyPr/>
          <a:lstStyle/>
          <a:p>
            <a:pPr eaLnBrk="1" hangingPunct="1"/>
            <a:r>
              <a:rPr lang="en-NZ" smtClean="0"/>
              <a:t>Ants and acacia have evolved to help each other</a:t>
            </a:r>
          </a:p>
        </p:txBody>
      </p:sp>
      <p:pic>
        <p:nvPicPr>
          <p:cNvPr id="26628" name="Picture 5" descr="Ant, Bullhorn Acacia, thorn, Pseudomyrmex, EL_DP16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4813"/>
            <a:ext cx="5219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otched Right Arrow 6"/>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NZ" sz="3200" smtClean="0"/>
              <a:t>Notch and window caterpillars have co-evolved to reduce competition</a:t>
            </a:r>
          </a:p>
        </p:txBody>
      </p:sp>
      <p:pic>
        <p:nvPicPr>
          <p:cNvPr id="50181" name="Picture 5" descr="137351907_048d628a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557338"/>
            <a:ext cx="284797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7" descr="Adult of Flax notch caterpil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557338"/>
            <a:ext cx="23812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9" descr="Adult of Flax looper caterpill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4076700"/>
            <a:ext cx="23812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6" name="Text Box 10"/>
          <p:cNvSpPr txBox="1">
            <a:spLocks noChangeArrowheads="1"/>
          </p:cNvSpPr>
          <p:nvPr/>
        </p:nvSpPr>
        <p:spPr bwMode="auto">
          <a:xfrm>
            <a:off x="5580063" y="3284538"/>
            <a:ext cx="30241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b="1"/>
              <a:t>Adult of notch caterpillar</a:t>
            </a:r>
          </a:p>
        </p:txBody>
      </p:sp>
      <p:sp>
        <p:nvSpPr>
          <p:cNvPr id="50188" name="Text Box 12"/>
          <p:cNvSpPr txBox="1">
            <a:spLocks noChangeArrowheads="1"/>
          </p:cNvSpPr>
          <p:nvPr/>
        </p:nvSpPr>
        <p:spPr bwMode="auto">
          <a:xfrm>
            <a:off x="5219700" y="5661025"/>
            <a:ext cx="3240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b="1"/>
              <a:t>Adult of window caterpillar</a:t>
            </a:r>
          </a:p>
        </p:txBody>
      </p:sp>
      <p:sp>
        <p:nvSpPr>
          <p:cNvPr id="10" name="Notched Right Arrow 9"/>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fade">
                                      <p:cBhvr>
                                        <p:cTn id="7" dur="2000"/>
                                        <p:tgtEl>
                                          <p:spTgt spid="501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0183"/>
                                        </p:tgtEl>
                                        <p:attrNameLst>
                                          <p:attrName>style.visibility</p:attrName>
                                        </p:attrNameLst>
                                      </p:cBhvr>
                                      <p:to>
                                        <p:strVal val="visible"/>
                                      </p:to>
                                    </p:set>
                                    <p:animEffect transition="in" filter="fade">
                                      <p:cBhvr>
                                        <p:cTn id="12" dur="2000"/>
                                        <p:tgtEl>
                                          <p:spTgt spid="5018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0186"/>
                                        </p:tgtEl>
                                        <p:attrNameLst>
                                          <p:attrName>style.visibility</p:attrName>
                                        </p:attrNameLst>
                                      </p:cBhvr>
                                      <p:to>
                                        <p:strVal val="visible"/>
                                      </p:to>
                                    </p:set>
                                    <p:animEffect transition="in" filter="fade">
                                      <p:cBhvr>
                                        <p:cTn id="15" dur="2000"/>
                                        <p:tgtEl>
                                          <p:spTgt spid="5018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50185"/>
                                        </p:tgtEl>
                                        <p:attrNameLst>
                                          <p:attrName>style.visibility</p:attrName>
                                        </p:attrNameLst>
                                      </p:cBhvr>
                                      <p:to>
                                        <p:strVal val="visible"/>
                                      </p:to>
                                    </p:set>
                                    <p:animEffect transition="in" filter="fade">
                                      <p:cBhvr>
                                        <p:cTn id="20" dur="2000"/>
                                        <p:tgtEl>
                                          <p:spTgt spid="5018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0188"/>
                                        </p:tgtEl>
                                        <p:attrNameLst>
                                          <p:attrName>style.visibility</p:attrName>
                                        </p:attrNameLst>
                                      </p:cBhvr>
                                      <p:to>
                                        <p:strVal val="visible"/>
                                      </p:to>
                                    </p:set>
                                    <p:animEffect transition="in" filter="fade">
                                      <p:cBhvr>
                                        <p:cTn id="23" dur="2000"/>
                                        <p:tgtEl>
                                          <p:spTgt spid="5018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0-#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6" grpId="0"/>
      <p:bldP spid="50188" grpId="0"/>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NZ" smtClean="0"/>
              <a:t>Co-evolution in herbivores</a:t>
            </a:r>
          </a:p>
        </p:txBody>
      </p:sp>
      <p:sp>
        <p:nvSpPr>
          <p:cNvPr id="28675" name="Rectangle 3"/>
          <p:cNvSpPr>
            <a:spLocks noGrp="1" noChangeArrowheads="1"/>
          </p:cNvSpPr>
          <p:nvPr>
            <p:ph type="body" idx="1"/>
          </p:nvPr>
        </p:nvSpPr>
        <p:spPr>
          <a:xfrm>
            <a:off x="457200" y="1600200"/>
            <a:ext cx="3178175" cy="4525963"/>
          </a:xfrm>
        </p:spPr>
        <p:txBody>
          <a:bodyPr/>
          <a:lstStyle/>
          <a:p>
            <a:pPr eaLnBrk="1" hangingPunct="1">
              <a:lnSpc>
                <a:spcPct val="90000"/>
              </a:lnSpc>
            </a:pPr>
            <a:r>
              <a:rPr lang="en-NZ" smtClean="0"/>
              <a:t>The swan plant eaten by monarch caterpillars is toxic. The caterillars have evolved immunity and even store the toxin.</a:t>
            </a:r>
          </a:p>
        </p:txBody>
      </p:sp>
      <p:pic>
        <p:nvPicPr>
          <p:cNvPr id="28676" name="Picture 5" descr="Image:Monarch Butterfly Caterpilla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1628775"/>
            <a:ext cx="4794250"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otched Right Arrow 6"/>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4" name="Rectangle 6"/>
          <p:cNvSpPr>
            <a:spLocks noGrp="1" noChangeArrowheads="1"/>
          </p:cNvSpPr>
          <p:nvPr>
            <p:ph type="title"/>
          </p:nvPr>
        </p:nvSpPr>
        <p:spPr>
          <a:xfrm>
            <a:off x="457200" y="274638"/>
            <a:ext cx="8229600" cy="633412"/>
          </a:xfrm>
        </p:spPr>
        <p:txBody>
          <a:bodyPr/>
          <a:lstStyle/>
          <a:p>
            <a:pPr eaLnBrk="1" hangingPunct="1">
              <a:defRPr/>
            </a:pPr>
            <a:r>
              <a:rPr lang="en-NZ" sz="4000" dirty="0" smtClean="0"/>
              <a:t>Rate of evolutionary change </a:t>
            </a:r>
            <a:r>
              <a:rPr lang="en-NZ" sz="2000" dirty="0" smtClean="0"/>
              <a:t>(p185)</a:t>
            </a:r>
            <a:endParaRPr lang="en-NZ" sz="1100" dirty="0" smtClean="0"/>
          </a:p>
        </p:txBody>
      </p:sp>
      <p:sp>
        <p:nvSpPr>
          <p:cNvPr id="58375" name="Rectangle 7"/>
          <p:cNvSpPr>
            <a:spLocks noGrp="1" noChangeArrowheads="1"/>
          </p:cNvSpPr>
          <p:nvPr>
            <p:ph type="body" sz="half" idx="1"/>
          </p:nvPr>
        </p:nvSpPr>
        <p:spPr>
          <a:xfrm>
            <a:off x="457200" y="836613"/>
            <a:ext cx="4038600" cy="5289550"/>
          </a:xfrm>
        </p:spPr>
        <p:txBody>
          <a:bodyPr/>
          <a:lstStyle/>
          <a:p>
            <a:pPr eaLnBrk="1" hangingPunct="1">
              <a:buFontTx/>
              <a:buNone/>
            </a:pPr>
            <a:r>
              <a:rPr lang="en-NZ" smtClean="0"/>
              <a:t>Gradualism</a:t>
            </a:r>
          </a:p>
          <a:p>
            <a:pPr eaLnBrk="1" hangingPunct="1"/>
            <a:r>
              <a:rPr lang="en-NZ" sz="2400" smtClean="0"/>
              <a:t>The pace of evolutionary change is gradual and steady.</a:t>
            </a:r>
          </a:p>
          <a:p>
            <a:pPr eaLnBrk="1" hangingPunct="1"/>
            <a:r>
              <a:rPr lang="en-NZ" sz="2400" smtClean="0"/>
              <a:t>The fossil record should show a range of transitional forms</a:t>
            </a:r>
          </a:p>
        </p:txBody>
      </p:sp>
      <p:sp>
        <p:nvSpPr>
          <p:cNvPr id="58376" name="Rectangle 8"/>
          <p:cNvSpPr>
            <a:spLocks noGrp="1" noChangeArrowheads="1"/>
          </p:cNvSpPr>
          <p:nvPr>
            <p:ph type="body" sz="half" idx="2"/>
          </p:nvPr>
        </p:nvSpPr>
        <p:spPr>
          <a:xfrm>
            <a:off x="4500563" y="836613"/>
            <a:ext cx="4319587" cy="5256212"/>
          </a:xfrm>
        </p:spPr>
        <p:txBody>
          <a:bodyPr/>
          <a:lstStyle/>
          <a:p>
            <a:pPr eaLnBrk="1" hangingPunct="1">
              <a:buFontTx/>
              <a:buNone/>
            </a:pPr>
            <a:r>
              <a:rPr lang="en-NZ" dirty="0" smtClean="0"/>
              <a:t>Punctuated Equilibrium</a:t>
            </a:r>
          </a:p>
          <a:p>
            <a:pPr eaLnBrk="1" hangingPunct="1"/>
            <a:r>
              <a:rPr lang="en-NZ" sz="2400" dirty="0" smtClean="0"/>
              <a:t>Species stay the same over many generations with short bursts of evolution in between, stimulated by environmental change</a:t>
            </a:r>
          </a:p>
          <a:p>
            <a:pPr eaLnBrk="1" hangingPunct="1"/>
            <a:r>
              <a:rPr lang="en-NZ" sz="2400" dirty="0" smtClean="0"/>
              <a:t>Fossil record shows this for many species.</a:t>
            </a:r>
          </a:p>
        </p:txBody>
      </p:sp>
      <p:pic>
        <p:nvPicPr>
          <p:cNvPr id="583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4424363"/>
            <a:ext cx="2447925"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5" y="4424363"/>
            <a:ext cx="3135313"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Notched Right Arrow 8"/>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064475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58374"/>
                                        </p:tgtEl>
                                        <p:attrNameLst>
                                          <p:attrName>style.visibility</p:attrName>
                                        </p:attrNameLst>
                                      </p:cBhvr>
                                      <p:to>
                                        <p:strVal val="visible"/>
                                      </p:to>
                                    </p:set>
                                    <p:animEffect transition="in" filter="fade">
                                      <p:cBhvr>
                                        <p:cTn id="7" dur="1000">
                                          <p:stCondLst>
                                            <p:cond delay="0"/>
                                          </p:stCondLst>
                                        </p:cTn>
                                        <p:tgtEl>
                                          <p:spTgt spid="583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58375">
                                            <p:txEl>
                                              <p:pRg st="0" end="0"/>
                                            </p:txEl>
                                          </p:spTgt>
                                        </p:tgtEl>
                                        <p:attrNameLst>
                                          <p:attrName>style.visibility</p:attrName>
                                        </p:attrNameLst>
                                      </p:cBhvr>
                                      <p:to>
                                        <p:strVal val="visible"/>
                                      </p:to>
                                    </p:set>
                                    <p:animEffect transition="in" filter="fade">
                                      <p:cBhvr>
                                        <p:cTn id="12" dur="500">
                                          <p:stCondLst>
                                            <p:cond delay="0"/>
                                          </p:stCondLst>
                                        </p:cTn>
                                        <p:tgtEl>
                                          <p:spTgt spid="583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58375">
                                            <p:txEl>
                                              <p:pRg st="1" end="1"/>
                                            </p:txEl>
                                          </p:spTgt>
                                        </p:tgtEl>
                                        <p:attrNameLst>
                                          <p:attrName>style.visibility</p:attrName>
                                        </p:attrNameLst>
                                      </p:cBhvr>
                                      <p:to>
                                        <p:strVal val="visible"/>
                                      </p:to>
                                    </p:set>
                                    <p:animEffect transition="in" filter="fade">
                                      <p:cBhvr>
                                        <p:cTn id="17" dur="500">
                                          <p:stCondLst>
                                            <p:cond delay="0"/>
                                          </p:stCondLst>
                                        </p:cTn>
                                        <p:tgtEl>
                                          <p:spTgt spid="583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58375">
                                            <p:txEl>
                                              <p:pRg st="2" end="2"/>
                                            </p:txEl>
                                          </p:spTgt>
                                        </p:tgtEl>
                                        <p:attrNameLst>
                                          <p:attrName>style.visibility</p:attrName>
                                        </p:attrNameLst>
                                      </p:cBhvr>
                                      <p:to>
                                        <p:strVal val="visible"/>
                                      </p:to>
                                    </p:set>
                                    <p:animEffect transition="in" filter="fade">
                                      <p:cBhvr>
                                        <p:cTn id="22" dur="500">
                                          <p:stCondLst>
                                            <p:cond delay="0"/>
                                          </p:stCondLst>
                                        </p:cTn>
                                        <p:tgtEl>
                                          <p:spTgt spid="5837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8372"/>
                                        </p:tgtEl>
                                        <p:attrNameLst>
                                          <p:attrName>style.visibility</p:attrName>
                                        </p:attrNameLst>
                                      </p:cBhvr>
                                      <p:to>
                                        <p:strVal val="visible"/>
                                      </p:to>
                                    </p:set>
                                    <p:animEffect transition="in" filter="fade">
                                      <p:cBhvr>
                                        <p:cTn id="27" dur="2000"/>
                                        <p:tgtEl>
                                          <p:spTgt spid="5837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58376">
                                            <p:txEl>
                                              <p:pRg st="0" end="0"/>
                                            </p:txEl>
                                          </p:spTgt>
                                        </p:tgtEl>
                                        <p:attrNameLst>
                                          <p:attrName>style.visibility</p:attrName>
                                        </p:attrNameLst>
                                      </p:cBhvr>
                                      <p:to>
                                        <p:strVal val="visible"/>
                                      </p:to>
                                    </p:set>
                                    <p:animEffect transition="in" filter="fade">
                                      <p:cBhvr>
                                        <p:cTn id="32" dur="500">
                                          <p:stCondLst>
                                            <p:cond delay="0"/>
                                          </p:stCondLst>
                                        </p:cTn>
                                        <p:tgtEl>
                                          <p:spTgt spid="58376">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58376">
                                            <p:txEl>
                                              <p:pRg st="1" end="1"/>
                                            </p:txEl>
                                          </p:spTgt>
                                        </p:tgtEl>
                                        <p:attrNameLst>
                                          <p:attrName>style.visibility</p:attrName>
                                        </p:attrNameLst>
                                      </p:cBhvr>
                                      <p:to>
                                        <p:strVal val="visible"/>
                                      </p:to>
                                    </p:set>
                                    <p:animEffect transition="in" filter="fade">
                                      <p:cBhvr>
                                        <p:cTn id="37" dur="500">
                                          <p:stCondLst>
                                            <p:cond delay="0"/>
                                          </p:stCondLst>
                                        </p:cTn>
                                        <p:tgtEl>
                                          <p:spTgt spid="58376">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58376">
                                            <p:txEl>
                                              <p:pRg st="2" end="2"/>
                                            </p:txEl>
                                          </p:spTgt>
                                        </p:tgtEl>
                                        <p:attrNameLst>
                                          <p:attrName>style.visibility</p:attrName>
                                        </p:attrNameLst>
                                      </p:cBhvr>
                                      <p:to>
                                        <p:strVal val="visible"/>
                                      </p:to>
                                    </p:set>
                                    <p:animEffect transition="in" filter="fade">
                                      <p:cBhvr>
                                        <p:cTn id="42" dur="500">
                                          <p:stCondLst>
                                            <p:cond delay="0"/>
                                          </p:stCondLst>
                                        </p:cTn>
                                        <p:tgtEl>
                                          <p:spTgt spid="58376">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58373"/>
                                        </p:tgtEl>
                                        <p:attrNameLst>
                                          <p:attrName>style.visibility</p:attrName>
                                        </p:attrNameLst>
                                      </p:cBhvr>
                                      <p:to>
                                        <p:strVal val="visible"/>
                                      </p:to>
                                    </p:set>
                                    <p:animEffect transition="in" filter="fade">
                                      <p:cBhvr>
                                        <p:cTn id="47" dur="2000"/>
                                        <p:tgtEl>
                                          <p:spTgt spid="5837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0-#ppt_w/2"/>
                                          </p:val>
                                        </p:tav>
                                        <p:tav tm="100000">
                                          <p:val>
                                            <p:strVal val="#ppt_x"/>
                                          </p:val>
                                        </p:tav>
                                      </p:tavLst>
                                    </p:anim>
                                    <p:anim calcmode="lin" valueType="num">
                                      <p:cBhvr additive="base">
                                        <p:cTn id="5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p:bldP spid="58375" grpId="0" build="p"/>
      <p:bldP spid="58376" grpId="0" build="p"/>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NZ" smtClean="0"/>
              <a:t>Co-evolution in herbivores 2</a:t>
            </a:r>
          </a:p>
        </p:txBody>
      </p:sp>
      <p:sp>
        <p:nvSpPr>
          <p:cNvPr id="29699" name="Rectangle 3"/>
          <p:cNvSpPr>
            <a:spLocks noGrp="1" noChangeArrowheads="1"/>
          </p:cNvSpPr>
          <p:nvPr>
            <p:ph type="body" idx="1"/>
          </p:nvPr>
        </p:nvSpPr>
        <p:spPr/>
        <p:txBody>
          <a:bodyPr/>
          <a:lstStyle/>
          <a:p>
            <a:pPr eaLnBrk="1" hangingPunct="1"/>
            <a:r>
              <a:rPr lang="en-NZ" sz="2400" smtClean="0"/>
              <a:t>A Plain Tiger caterpillar making a moat to block highly toxic defensive chemicals of the “apple of Sodom” before feeding.</a:t>
            </a:r>
          </a:p>
        </p:txBody>
      </p:sp>
      <p:pic>
        <p:nvPicPr>
          <p:cNvPr id="29700" name="Picture 5" descr="Image:Plain tiger moa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3068638"/>
            <a:ext cx="4200525"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otched Right Arrow 6"/>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NZ" smtClean="0"/>
              <a:t>Co-evolution in predation</a:t>
            </a:r>
          </a:p>
        </p:txBody>
      </p:sp>
      <p:sp>
        <p:nvSpPr>
          <p:cNvPr id="30723" name="Rectangle 3"/>
          <p:cNvSpPr>
            <a:spLocks noGrp="1" noChangeArrowheads="1"/>
          </p:cNvSpPr>
          <p:nvPr>
            <p:ph type="body" idx="1"/>
          </p:nvPr>
        </p:nvSpPr>
        <p:spPr>
          <a:xfrm>
            <a:off x="457200" y="1268413"/>
            <a:ext cx="8229600" cy="5256212"/>
          </a:xfrm>
        </p:spPr>
        <p:txBody>
          <a:bodyPr/>
          <a:lstStyle/>
          <a:p>
            <a:pPr eaLnBrk="1" hangingPunct="1">
              <a:lnSpc>
                <a:spcPct val="80000"/>
              </a:lnSpc>
            </a:pPr>
            <a:r>
              <a:rPr lang="en-NZ" sz="2400" smtClean="0"/>
              <a:t>Co-evolution also occurs between predator and prey species as in the case of the Rough-skinned Newt and the common garter snake. In this case, the newts produce a potent nerve toxin that concentrates in their skin. Garter snakes have evolved resistance to this toxin through a set of genetic mutations, and prey upon the newts. The relationship between these animals has resulted in an evolutionary arms race that has driven toxin levels in the newt to extreme levels.</a:t>
            </a:r>
          </a:p>
        </p:txBody>
      </p:sp>
      <p:pic>
        <p:nvPicPr>
          <p:cNvPr id="51205" name="Picture 5" descr="Image:Taricha granulos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5013325"/>
            <a:ext cx="3048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7" descr="Image:Thamnophis sirtalis parietali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4508500"/>
            <a:ext cx="28575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Notched Right Arrow 7"/>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1207"/>
                                        </p:tgtEl>
                                        <p:attrNameLst>
                                          <p:attrName>style.visibility</p:attrName>
                                        </p:attrNameLst>
                                      </p:cBhvr>
                                      <p:to>
                                        <p:strVal val="visible"/>
                                      </p:to>
                                    </p:set>
                                    <p:animEffect transition="in" filter="fade">
                                      <p:cBhvr>
                                        <p:cTn id="7" dur="2000"/>
                                        <p:tgtEl>
                                          <p:spTgt spid="51207"/>
                                        </p:tgtEl>
                                      </p:cBhvr>
                                    </p:animEffect>
                                  </p:childTnLst>
                                </p:cTn>
                              </p:par>
                              <p:par>
                                <p:cTn id="8" presetID="10" presetClass="entr" presetSubtype="0" fill="hold" nodeType="withEffect">
                                  <p:stCondLst>
                                    <p:cond delay="0"/>
                                  </p:stCondLst>
                                  <p:childTnLst>
                                    <p:set>
                                      <p:cBhvr>
                                        <p:cTn id="9" dur="1" fill="hold">
                                          <p:stCondLst>
                                            <p:cond delay="0"/>
                                          </p:stCondLst>
                                        </p:cTn>
                                        <p:tgtEl>
                                          <p:spTgt spid="51205"/>
                                        </p:tgtEl>
                                        <p:attrNameLst>
                                          <p:attrName>style.visibility</p:attrName>
                                        </p:attrNameLst>
                                      </p:cBhvr>
                                      <p:to>
                                        <p:strVal val="visible"/>
                                      </p:to>
                                    </p:set>
                                    <p:animEffect transition="in" filter="fade">
                                      <p:cBhvr>
                                        <p:cTn id="10" dur="2000"/>
                                        <p:tgtEl>
                                          <p:spTgt spid="5120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NZ" smtClean="0"/>
              <a:t>Co-evolution in parasitism</a:t>
            </a:r>
          </a:p>
        </p:txBody>
      </p:sp>
      <p:sp>
        <p:nvSpPr>
          <p:cNvPr id="31747" name="Rectangle 3"/>
          <p:cNvSpPr>
            <a:spLocks noGrp="1" noChangeArrowheads="1"/>
          </p:cNvSpPr>
          <p:nvPr>
            <p:ph type="body" idx="1"/>
          </p:nvPr>
        </p:nvSpPr>
        <p:spPr>
          <a:xfrm>
            <a:off x="457200" y="1341438"/>
            <a:ext cx="5338763" cy="4784725"/>
          </a:xfrm>
        </p:spPr>
        <p:txBody>
          <a:bodyPr/>
          <a:lstStyle/>
          <a:p>
            <a:pPr eaLnBrk="1" hangingPunct="1"/>
            <a:r>
              <a:rPr lang="en-NZ" sz="2800" smtClean="0"/>
              <a:t>Researchers have found co-evolution between parasitic worms and fresh water snails in N.Z. As the snails evolve defences, the worms overcome them. This results in fluctuating numbers of snails and parasites.</a:t>
            </a:r>
          </a:p>
        </p:txBody>
      </p:sp>
      <p:pic>
        <p:nvPicPr>
          <p:cNvPr id="573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1196975"/>
            <a:ext cx="26003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4868863"/>
            <a:ext cx="2665412"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4941888"/>
            <a:ext cx="2303463"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Notched Right Arrow 8"/>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fade">
                                      <p:cBhvr>
                                        <p:cTn id="7" dur="2000"/>
                                        <p:tgtEl>
                                          <p:spTgt spid="57348"/>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57349"/>
                                        </p:tgtEl>
                                        <p:attrNameLst>
                                          <p:attrName>style.visibility</p:attrName>
                                        </p:attrNameLst>
                                      </p:cBhvr>
                                      <p:to>
                                        <p:strVal val="visible"/>
                                      </p:to>
                                    </p:set>
                                    <p:animEffect transition="in" filter="fade">
                                      <p:cBhvr>
                                        <p:cTn id="11" dur="2000"/>
                                        <p:tgtEl>
                                          <p:spTgt spid="57349"/>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57350"/>
                                        </p:tgtEl>
                                        <p:attrNameLst>
                                          <p:attrName>style.visibility</p:attrName>
                                        </p:attrNameLst>
                                      </p:cBhvr>
                                      <p:to>
                                        <p:strVal val="visible"/>
                                      </p:to>
                                    </p:set>
                                    <p:animEffect transition="in" filter="fade">
                                      <p:cBhvr>
                                        <p:cTn id="15" dur="2000"/>
                                        <p:tgtEl>
                                          <p:spTgt spid="5735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endParaRPr lang="en-US" smtClean="0"/>
          </a:p>
        </p:txBody>
      </p:sp>
      <p:sp>
        <p:nvSpPr>
          <p:cNvPr id="39939" name="Rectangle 3"/>
          <p:cNvSpPr>
            <a:spLocks noGrp="1" noChangeArrowheads="1"/>
          </p:cNvSpPr>
          <p:nvPr>
            <p:ph type="body" idx="1"/>
          </p:nvPr>
        </p:nvSpPr>
        <p:spPr/>
        <p:txBody>
          <a:bodyPr/>
          <a:lstStyle/>
          <a:p>
            <a:pPr eaLnBrk="1" hangingPunct="1"/>
            <a:endParaRPr lang="en-US" smtClean="0"/>
          </a:p>
        </p:txBody>
      </p:sp>
      <p:pic>
        <p:nvPicPr>
          <p:cNvPr id="39940" name="Picture 5" descr="evol_tv"/>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205038"/>
            <a:ext cx="51847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otched Right Arrow 6"/>
          <p:cNvSpPr/>
          <p:nvPr/>
        </p:nvSpPr>
        <p:spPr>
          <a:xfrm rot="10800000">
            <a:off x="323850" y="5792788"/>
            <a:ext cx="935038" cy="901700"/>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en-NZ" smtClean="0"/>
              <a:t>Gradualism</a:t>
            </a:r>
          </a:p>
        </p:txBody>
      </p:sp>
      <p:sp>
        <p:nvSpPr>
          <p:cNvPr id="35843" name="Rectangle 3"/>
          <p:cNvSpPr>
            <a:spLocks noGrp="1" noChangeArrowheads="1"/>
          </p:cNvSpPr>
          <p:nvPr>
            <p:ph type="body" idx="1"/>
          </p:nvPr>
        </p:nvSpPr>
        <p:spPr/>
        <p:txBody>
          <a:bodyPr/>
          <a:lstStyle/>
          <a:p>
            <a:pPr eaLnBrk="1" hangingPunct="1"/>
            <a:endParaRPr lang="en-US" smtClean="0"/>
          </a:p>
        </p:txBody>
      </p:sp>
      <p:pic>
        <p:nvPicPr>
          <p:cNvPr id="62469" name="Picture 5" descr="071106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323975"/>
            <a:ext cx="6767512" cy="527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otched Right Arrow 6"/>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4578896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2469"/>
                                        </p:tgtEl>
                                        <p:attrNameLst>
                                          <p:attrName>style.visibility</p:attrName>
                                        </p:attrNameLst>
                                      </p:cBhvr>
                                      <p:to>
                                        <p:strVal val="visible"/>
                                      </p:to>
                                    </p:set>
                                    <p:animEffect transition="in" filter="fade">
                                      <p:cBhvr>
                                        <p:cTn id="7" dur="2000"/>
                                        <p:tgtEl>
                                          <p:spTgt spid="624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NZ" smtClean="0"/>
              <a:t>Gradualism</a:t>
            </a:r>
          </a:p>
        </p:txBody>
      </p:sp>
      <p:pic>
        <p:nvPicPr>
          <p:cNvPr id="60421" name="Picture 5" descr="Evolving fro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700213"/>
            <a:ext cx="5327650" cy="432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Notched Right Arrow 5"/>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172222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0421"/>
                                        </p:tgtEl>
                                        <p:attrNameLst>
                                          <p:attrName>style.visibility</p:attrName>
                                        </p:attrNameLst>
                                      </p:cBhvr>
                                      <p:to>
                                        <p:strVal val="visible"/>
                                      </p:to>
                                    </p:set>
                                    <p:animEffect transition="in" filter="wipe(down)">
                                      <p:cBhvr>
                                        <p:cTn id="7" dur="5000"/>
                                        <p:tgtEl>
                                          <p:spTgt spid="604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4638"/>
            <a:ext cx="8229600" cy="778098"/>
          </a:xfrm>
        </p:spPr>
        <p:txBody>
          <a:bodyPr/>
          <a:lstStyle/>
          <a:p>
            <a:pPr eaLnBrk="1" hangingPunct="1">
              <a:defRPr/>
            </a:pPr>
            <a:r>
              <a:rPr lang="en-NZ" dirty="0" smtClean="0"/>
              <a:t>Gradualism</a:t>
            </a:r>
          </a:p>
        </p:txBody>
      </p:sp>
      <p:sp>
        <p:nvSpPr>
          <p:cNvPr id="6" name="Notched Right Arrow 5"/>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0929" y="3633414"/>
            <a:ext cx="2237543" cy="2940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8"/>
          <p:cNvSpPr txBox="1">
            <a:spLocks noChangeArrowheads="1"/>
          </p:cNvSpPr>
          <p:nvPr/>
        </p:nvSpPr>
        <p:spPr>
          <a:xfrm>
            <a:off x="180977" y="2321863"/>
            <a:ext cx="4030984" cy="131155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pPr>
            <a:r>
              <a:rPr lang="en-NZ" sz="2400" kern="0" dirty="0" smtClean="0"/>
              <a:t>Side view of </a:t>
            </a:r>
          </a:p>
          <a:p>
            <a:pPr marL="0" indent="0" eaLnBrk="1" hangingPunct="1">
              <a:buFontTx/>
              <a:buNone/>
            </a:pPr>
            <a:r>
              <a:rPr lang="en-NZ" sz="2400" i="1" kern="0" dirty="0" err="1" smtClean="0">
                <a:latin typeface="Bookman Old Style" pitchFamily="18" charset="0"/>
              </a:rPr>
              <a:t>Globorotalia</a:t>
            </a:r>
            <a:r>
              <a:rPr lang="en-NZ" sz="2400" i="1" kern="0" dirty="0" smtClean="0">
                <a:latin typeface="Bookman Old Style" pitchFamily="18" charset="0"/>
              </a:rPr>
              <a:t> </a:t>
            </a:r>
            <a:r>
              <a:rPr lang="en-NZ" sz="2400" i="1" kern="0" dirty="0" err="1" smtClean="0">
                <a:latin typeface="Bookman Old Style" pitchFamily="18" charset="0"/>
              </a:rPr>
              <a:t>conoidea</a:t>
            </a:r>
            <a:endParaRPr lang="en-NZ" sz="2400" i="1" kern="0" dirty="0" smtClean="0">
              <a:latin typeface="Bookman Old Style" pitchFamily="18" charset="0"/>
            </a:endParaRPr>
          </a:p>
          <a:p>
            <a:pPr marL="0" indent="0" eaLnBrk="1" hangingPunct="1">
              <a:buFontTx/>
              <a:buNone/>
            </a:pPr>
            <a:r>
              <a:rPr lang="en-NZ" sz="2400" kern="0" dirty="0" smtClean="0">
                <a:latin typeface="+mj-lt"/>
              </a:rPr>
              <a:t>(around 7 </a:t>
            </a:r>
            <a:r>
              <a:rPr lang="en-NZ" sz="2400" kern="0" dirty="0" err="1" smtClean="0">
                <a:latin typeface="+mj-lt"/>
              </a:rPr>
              <a:t>millon</a:t>
            </a:r>
            <a:r>
              <a:rPr lang="en-NZ" sz="2400" kern="0" dirty="0" smtClean="0">
                <a:latin typeface="+mj-lt"/>
              </a:rPr>
              <a:t> </a:t>
            </a:r>
            <a:r>
              <a:rPr lang="en-NZ" sz="2400" kern="0" dirty="0" err="1" smtClean="0">
                <a:latin typeface="+mj-lt"/>
              </a:rPr>
              <a:t>yrs</a:t>
            </a:r>
            <a:r>
              <a:rPr lang="en-NZ" sz="2400" kern="0" dirty="0" smtClean="0">
                <a:latin typeface="+mj-lt"/>
              </a:rPr>
              <a:t> ago)</a:t>
            </a:r>
            <a:endParaRPr lang="en-NZ" sz="1800" kern="0" dirty="0" smtClean="0">
              <a:latin typeface="+mj-lt"/>
            </a:endParaRPr>
          </a:p>
        </p:txBody>
      </p:sp>
      <p:sp>
        <p:nvSpPr>
          <p:cNvPr id="8" name="Rectangle 8"/>
          <p:cNvSpPr txBox="1">
            <a:spLocks noChangeArrowheads="1"/>
          </p:cNvSpPr>
          <p:nvPr/>
        </p:nvSpPr>
        <p:spPr>
          <a:xfrm>
            <a:off x="4652963" y="2321863"/>
            <a:ext cx="3933825" cy="131155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pPr>
            <a:r>
              <a:rPr lang="en-NZ" sz="2400" kern="0" dirty="0" smtClean="0"/>
              <a:t>Side view of</a:t>
            </a:r>
            <a:r>
              <a:rPr lang="en-NZ" sz="2400" i="1" kern="0" dirty="0">
                <a:latin typeface="Bookman Old Style" pitchFamily="18" charset="0"/>
              </a:rPr>
              <a:t> </a:t>
            </a:r>
            <a:endParaRPr lang="en-NZ" sz="2400" i="1" kern="0" dirty="0" smtClean="0">
              <a:latin typeface="Bookman Old Style" pitchFamily="18" charset="0"/>
            </a:endParaRPr>
          </a:p>
          <a:p>
            <a:pPr eaLnBrk="1" hangingPunct="1">
              <a:buFontTx/>
              <a:buNone/>
            </a:pPr>
            <a:r>
              <a:rPr lang="en-NZ" sz="2400" i="1" kern="0" dirty="0" err="1" smtClean="0">
                <a:latin typeface="Bookman Old Style" pitchFamily="18" charset="0"/>
              </a:rPr>
              <a:t>Globorotalia</a:t>
            </a:r>
            <a:r>
              <a:rPr lang="en-NZ" sz="2400" i="1" kern="0" dirty="0" smtClean="0">
                <a:latin typeface="Bookman Old Style" pitchFamily="18" charset="0"/>
              </a:rPr>
              <a:t> </a:t>
            </a:r>
            <a:r>
              <a:rPr lang="en-NZ" sz="2400" i="1" kern="0" dirty="0" err="1" smtClean="0">
                <a:latin typeface="Bookman Old Style" pitchFamily="18" charset="0"/>
              </a:rPr>
              <a:t>inflata</a:t>
            </a:r>
            <a:r>
              <a:rPr lang="en-NZ" sz="2400" i="1" kern="0" dirty="0" smtClean="0">
                <a:latin typeface="Bookman Old Style" pitchFamily="18" charset="0"/>
              </a:rPr>
              <a:t> </a:t>
            </a:r>
          </a:p>
          <a:p>
            <a:pPr eaLnBrk="1" hangingPunct="1">
              <a:buFontTx/>
              <a:buNone/>
            </a:pPr>
            <a:r>
              <a:rPr lang="en-NZ" sz="2400" kern="0" dirty="0" smtClean="0">
                <a:latin typeface="+mj-lt"/>
              </a:rPr>
              <a:t>(Present day species) </a:t>
            </a:r>
            <a:endParaRPr lang="en-NZ" sz="1800" kern="0" dirty="0" smtClean="0">
              <a:latin typeface="+mj-lt"/>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9" y="3623429"/>
            <a:ext cx="2232248" cy="3083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txBox="1">
            <a:spLocks noChangeArrowheads="1"/>
          </p:cNvSpPr>
          <p:nvPr/>
        </p:nvSpPr>
        <p:spPr>
          <a:xfrm>
            <a:off x="333376" y="980728"/>
            <a:ext cx="8055047" cy="115212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NZ" sz="2400" kern="0" dirty="0" smtClean="0"/>
              <a:t>This example of gradualism in </a:t>
            </a:r>
            <a:r>
              <a:rPr lang="en-NZ" sz="2400" i="1" kern="0" dirty="0" err="1">
                <a:latin typeface="Bookman Old Style" pitchFamily="18" charset="0"/>
              </a:rPr>
              <a:t>Globorotalia</a:t>
            </a:r>
            <a:r>
              <a:rPr lang="en-NZ" sz="2400" i="1" kern="0" dirty="0">
                <a:latin typeface="Bookman Old Style" pitchFamily="18" charset="0"/>
              </a:rPr>
              <a:t> </a:t>
            </a:r>
            <a:r>
              <a:rPr lang="en-NZ" sz="2400" i="1" kern="0" dirty="0" err="1" smtClean="0">
                <a:latin typeface="Bookman Old Style" pitchFamily="18" charset="0"/>
              </a:rPr>
              <a:t>conoidea</a:t>
            </a:r>
            <a:r>
              <a:rPr lang="en-NZ" sz="2400" i="1" kern="0" dirty="0" smtClean="0">
                <a:latin typeface="Bookman Old Style" pitchFamily="18" charset="0"/>
              </a:rPr>
              <a:t> </a:t>
            </a:r>
            <a:r>
              <a:rPr lang="en-NZ" sz="2400" kern="0" dirty="0" smtClean="0"/>
              <a:t>is in the text on page 185. </a:t>
            </a:r>
            <a:r>
              <a:rPr lang="en-NZ" sz="2400" kern="0" dirty="0" err="1" smtClean="0"/>
              <a:t>Foramaniferans</a:t>
            </a:r>
            <a:r>
              <a:rPr lang="en-NZ" sz="2400" kern="0" dirty="0" smtClean="0"/>
              <a:t> are tiny planktonic organisms</a:t>
            </a:r>
            <a:endParaRPr lang="en-NZ" sz="1800" i="1" kern="0" dirty="0" smtClean="0">
              <a:latin typeface="+mj-lt"/>
            </a:endParaRPr>
          </a:p>
        </p:txBody>
      </p:sp>
      <p:sp>
        <p:nvSpPr>
          <p:cNvPr id="2" name="TextBox 1"/>
          <p:cNvSpPr txBox="1"/>
          <p:nvPr/>
        </p:nvSpPr>
        <p:spPr>
          <a:xfrm>
            <a:off x="3356819" y="4509120"/>
            <a:ext cx="2592288" cy="830997"/>
          </a:xfrm>
          <a:prstGeom prst="rect">
            <a:avLst/>
          </a:prstGeom>
          <a:noFill/>
        </p:spPr>
        <p:txBody>
          <a:bodyPr wrap="square" rtlCol="0">
            <a:spAutoFit/>
          </a:bodyPr>
          <a:lstStyle/>
          <a:p>
            <a:r>
              <a:rPr lang="en-NZ" sz="4800" b="1" dirty="0" smtClean="0"/>
              <a:t>WOW!</a:t>
            </a:r>
            <a:endParaRPr lang="en-NZ" sz="4800" b="1" dirty="0"/>
          </a:p>
        </p:txBody>
      </p:sp>
    </p:spTree>
    <p:extLst>
      <p:ext uri="{BB962C8B-B14F-4D97-AF65-F5344CB8AC3E}">
        <p14:creationId xmlns:p14="http://schemas.microsoft.com/office/powerpoint/2010/main" val="1128229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60418"/>
                                        </p:tgtEl>
                                        <p:attrNameLst>
                                          <p:attrName>style.visibility</p:attrName>
                                        </p:attrNameLst>
                                      </p:cBhvr>
                                      <p:to>
                                        <p:strVal val="visible"/>
                                      </p:to>
                                    </p:set>
                                    <p:animEffect transition="in" filter="fade">
                                      <p:cBhvr>
                                        <p:cTn id="7" dur="1000">
                                          <p:stCondLst>
                                            <p:cond delay="0"/>
                                          </p:stCondLst>
                                        </p:cTn>
                                        <p:tgtEl>
                                          <p:spTgt spid="604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stCondLst>
                                            <p:cond delay="0"/>
                                          </p:stCondLst>
                                        </p:cTn>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stCondLst>
                                            <p:cond delay="0"/>
                                          </p:stCondLst>
                                        </p:cTn>
                                        <p:tgtEl>
                                          <p:spTgt spid="7">
                                            <p:txEl>
                                              <p:pRg st="0" end="0"/>
                                            </p:txEl>
                                          </p:spTgt>
                                        </p:tgtEl>
                                      </p:cBhvr>
                                    </p:animEffect>
                                  </p:childTnLst>
                                </p:cTn>
                              </p:par>
                              <p:par>
                                <p:cTn id="18" presetID="10" presetClass="entr" presetSubtype="0" fill="hold" grpId="0" nodeType="withEffect">
                                  <p:stCondLst>
                                    <p:cond delay="0"/>
                                  </p:stCondLst>
                                  <p:iterate type="lt">
                                    <p:tmPct val="10000"/>
                                  </p:iterate>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stCondLst>
                                            <p:cond delay="0"/>
                                          </p:stCondLst>
                                        </p:cTn>
                                        <p:tgtEl>
                                          <p:spTgt spid="7">
                                            <p:txEl>
                                              <p:pRg st="1" end="1"/>
                                            </p:txEl>
                                          </p:spTgt>
                                        </p:tgtEl>
                                      </p:cBhvr>
                                    </p:animEffect>
                                  </p:childTnLst>
                                </p:cTn>
                              </p:par>
                              <p:par>
                                <p:cTn id="21" presetID="10" presetClass="entr" presetSubtype="0" fill="hold" grpId="0" nodeType="withEffect">
                                  <p:stCondLst>
                                    <p:cond delay="0"/>
                                  </p:stCondLst>
                                  <p:iterate type="lt">
                                    <p:tmPct val="10000"/>
                                  </p:iterate>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stCondLst>
                                            <p:cond delay="0"/>
                                          </p:stCondLst>
                                        </p:cTn>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51"/>
                                        </p:tgtEl>
                                        <p:attrNameLst>
                                          <p:attrName>style.visibility</p:attrName>
                                        </p:attrNameLst>
                                      </p:cBhvr>
                                      <p:to>
                                        <p:strVal val="visible"/>
                                      </p:to>
                                    </p:set>
                                    <p:animEffect transition="in" filter="fade">
                                      <p:cBhvr>
                                        <p:cTn id="28" dur="500"/>
                                        <p:tgtEl>
                                          <p:spTgt spid="205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iterate type="lt">
                                    <p:tmPct val="10000"/>
                                  </p:iterate>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500">
                                          <p:stCondLst>
                                            <p:cond delay="0"/>
                                          </p:stCondLst>
                                        </p:cTn>
                                        <p:tgtEl>
                                          <p:spTgt spid="8">
                                            <p:txEl>
                                              <p:pRg st="0" end="0"/>
                                            </p:txEl>
                                          </p:spTgt>
                                        </p:tgtEl>
                                      </p:cBhvr>
                                    </p:animEffect>
                                  </p:childTnLst>
                                </p:cTn>
                              </p:par>
                              <p:par>
                                <p:cTn id="34" presetID="10" presetClass="entr" presetSubtype="0" fill="hold" grpId="0" nodeType="withEffect">
                                  <p:stCondLst>
                                    <p:cond delay="0"/>
                                  </p:stCondLst>
                                  <p:iterate type="lt">
                                    <p:tmPct val="10000"/>
                                  </p:iterate>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500">
                                          <p:stCondLst>
                                            <p:cond delay="0"/>
                                          </p:stCondLst>
                                        </p:cTn>
                                        <p:tgtEl>
                                          <p:spTgt spid="8">
                                            <p:txEl>
                                              <p:pRg st="1" end="1"/>
                                            </p:txEl>
                                          </p:spTgt>
                                        </p:tgtEl>
                                      </p:cBhvr>
                                    </p:animEffect>
                                  </p:childTnLst>
                                </p:cTn>
                              </p:par>
                              <p:par>
                                <p:cTn id="37" presetID="10" presetClass="entr" presetSubtype="0" fill="hold" grpId="0" nodeType="withEffect">
                                  <p:stCondLst>
                                    <p:cond delay="0"/>
                                  </p:stCondLst>
                                  <p:iterate type="lt">
                                    <p:tmPct val="10000"/>
                                  </p:iterate>
                                  <p:childTnLst>
                                    <p:set>
                                      <p:cBhvr>
                                        <p:cTn id="38" dur="1" fill="hold">
                                          <p:stCondLst>
                                            <p:cond delay="0"/>
                                          </p:stCondLst>
                                        </p:cTn>
                                        <p:tgtEl>
                                          <p:spTgt spid="8">
                                            <p:txEl>
                                              <p:pRg st="2" end="2"/>
                                            </p:txEl>
                                          </p:spTgt>
                                        </p:tgtEl>
                                        <p:attrNameLst>
                                          <p:attrName>style.visibility</p:attrName>
                                        </p:attrNameLst>
                                      </p:cBhvr>
                                      <p:to>
                                        <p:strVal val="visible"/>
                                      </p:to>
                                    </p:set>
                                    <p:animEffect transition="in" filter="fade">
                                      <p:cBhvr>
                                        <p:cTn id="39" dur="500">
                                          <p:stCondLst>
                                            <p:cond delay="0"/>
                                          </p:stCondLst>
                                        </p:cTn>
                                        <p:tgtEl>
                                          <p:spTgt spid="8">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050"/>
                                        </p:tgtEl>
                                        <p:attrNameLst>
                                          <p:attrName>style.visibility</p:attrName>
                                        </p:attrNameLst>
                                      </p:cBhvr>
                                      <p:to>
                                        <p:strVal val="visible"/>
                                      </p:to>
                                    </p:set>
                                    <p:animEffect transition="in" filter="fade">
                                      <p:cBhvr>
                                        <p:cTn id="44" dur="500"/>
                                        <p:tgtEl>
                                          <p:spTgt spid="205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500" fill="hold"/>
                                        <p:tgtEl>
                                          <p:spTgt spid="6"/>
                                        </p:tgtEl>
                                        <p:attrNameLst>
                                          <p:attrName>ppt_x</p:attrName>
                                        </p:attrNameLst>
                                      </p:cBhvr>
                                      <p:tavLst>
                                        <p:tav tm="0">
                                          <p:val>
                                            <p:strVal val="0-#ppt_w/2"/>
                                          </p:val>
                                        </p:tav>
                                        <p:tav tm="100000">
                                          <p:val>
                                            <p:strVal val="#ppt_x"/>
                                          </p:val>
                                        </p:tav>
                                      </p:tavLst>
                                    </p:anim>
                                    <p:anim calcmode="lin" valueType="num">
                                      <p:cBhvr additive="base">
                                        <p:cTn id="57"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 grpId="0" animBg="1"/>
      <p:bldP spid="7" grpId="0" uiExpand="1" build="p"/>
      <p:bldP spid="8" grpId="0" uiExpand="1" build="p"/>
      <p:bldP spid="9" grpId="0" uiExpand="1"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NZ" smtClean="0"/>
              <a:t>Punctuated equilibrium</a:t>
            </a:r>
          </a:p>
        </p:txBody>
      </p:sp>
      <p:sp>
        <p:nvSpPr>
          <p:cNvPr id="37891" name="Rectangle 3"/>
          <p:cNvSpPr>
            <a:spLocks noGrp="1" noChangeArrowheads="1"/>
          </p:cNvSpPr>
          <p:nvPr>
            <p:ph type="body" idx="1"/>
          </p:nvPr>
        </p:nvSpPr>
        <p:spPr/>
        <p:txBody>
          <a:bodyPr/>
          <a:lstStyle/>
          <a:p>
            <a:pPr eaLnBrk="1" hangingPunct="1"/>
            <a:endParaRPr lang="en-US" smtClean="0"/>
          </a:p>
        </p:txBody>
      </p:sp>
      <p:pic>
        <p:nvPicPr>
          <p:cNvPr id="37892" name="Picture 5" descr="071106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268413"/>
            <a:ext cx="6481762"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otched Right Arrow 6"/>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279549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NZ" smtClean="0"/>
              <a:t>Punctuated equilibrium</a:t>
            </a:r>
          </a:p>
        </p:txBody>
      </p:sp>
      <p:pic>
        <p:nvPicPr>
          <p:cNvPr id="61445" name="Picture 5" descr="Punctuated vertebr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916113"/>
            <a:ext cx="4294187"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Notched Right Arrow 5"/>
          <p:cNvSpPr/>
          <p:nvPr/>
        </p:nvSpPr>
        <p:spPr>
          <a:xfrm>
            <a:off x="8586788" y="6478588"/>
            <a:ext cx="504825" cy="404812"/>
          </a:xfrm>
          <a:prstGeom prst="notched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629174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1445"/>
                                        </p:tgtEl>
                                        <p:attrNameLst>
                                          <p:attrName>style.visibility</p:attrName>
                                        </p:attrNameLst>
                                      </p:cBhvr>
                                      <p:to>
                                        <p:strVal val="visible"/>
                                      </p:to>
                                    </p:set>
                                    <p:animEffect transition="in" filter="wipe(down)">
                                      <p:cBhvr>
                                        <p:cTn id="7" dur="5000"/>
                                        <p:tgtEl>
                                          <p:spTgt spid="614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Competition</Template>
  <TotalTime>2062</TotalTime>
  <Words>782</Words>
  <Application>Microsoft Office PowerPoint</Application>
  <PresentationFormat>On-screen Show (4:3)</PresentationFormat>
  <Paragraphs>101</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Default Design</vt:lpstr>
      <vt:lpstr>Patterns of Evolution page 184</vt:lpstr>
      <vt:lpstr>Phylogenetic Trees</vt:lpstr>
      <vt:lpstr>Phylogenetic Trees</vt:lpstr>
      <vt:lpstr>Rate of evolutionary change (p185)</vt:lpstr>
      <vt:lpstr>Gradualism</vt:lpstr>
      <vt:lpstr>Gradualism</vt:lpstr>
      <vt:lpstr>Gradualism</vt:lpstr>
      <vt:lpstr>Punctuated equilibrium</vt:lpstr>
      <vt:lpstr>Punctuated equilibrium</vt:lpstr>
      <vt:lpstr>Evolution of horses</vt:lpstr>
      <vt:lpstr>PowerPoint Presentation</vt:lpstr>
      <vt:lpstr>Patterns of Evolution (p188)</vt:lpstr>
      <vt:lpstr>Divergent Evolution</vt:lpstr>
      <vt:lpstr>PowerPoint Presentation</vt:lpstr>
      <vt:lpstr>Adaptive Radiation</vt:lpstr>
      <vt:lpstr>PowerPoint Presentation</vt:lpstr>
      <vt:lpstr>Radiation in the Birds</vt:lpstr>
      <vt:lpstr>Radiation in Ratites</vt:lpstr>
      <vt:lpstr>PowerPoint Presentation</vt:lpstr>
      <vt:lpstr>PowerPoint Presentation</vt:lpstr>
      <vt:lpstr>PowerPoint Presentation</vt:lpstr>
      <vt:lpstr>Convergent Evolution (p190)</vt:lpstr>
      <vt:lpstr>Convergent Evolution of Rabbity things</vt:lpstr>
      <vt:lpstr>Convergent evolution between placental and marsupial mammals</vt:lpstr>
      <vt:lpstr>Plants do it too</vt:lpstr>
      <vt:lpstr>PowerPoint Presentation</vt:lpstr>
      <vt:lpstr>Homologous structures</vt:lpstr>
      <vt:lpstr>Insect mouth parts</vt:lpstr>
      <vt:lpstr>Homologous structures</vt:lpstr>
      <vt:lpstr>Analogous structures</vt:lpstr>
      <vt:lpstr>PowerPoint Presentation</vt:lpstr>
      <vt:lpstr>PowerPoint Presentation</vt:lpstr>
      <vt:lpstr>Parallel Evolution  (p190) (NOT mentioned in the standard ??)</vt:lpstr>
      <vt:lpstr>Parallel Evolution The porcupines below had a common ancestor without quills but both evolved quills independently </vt:lpstr>
      <vt:lpstr>Co-Evolution (p193)</vt:lpstr>
      <vt:lpstr>Pollination</vt:lpstr>
      <vt:lpstr>PowerPoint Presentation</vt:lpstr>
      <vt:lpstr>Notch and window caterpillars have co-evolved to reduce competition</vt:lpstr>
      <vt:lpstr>Co-evolution in herbivores</vt:lpstr>
      <vt:lpstr>Co-evolution in herbivores 2</vt:lpstr>
      <vt:lpstr>Co-evolution in predation</vt:lpstr>
      <vt:lpstr>Co-evolution in parasitism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Patterns of Evolution</dc:title>
  <dc:creator>Wood</dc:creator>
  <cp:lastModifiedBy>Rick Wood</cp:lastModifiedBy>
  <cp:revision>29</cp:revision>
  <dcterms:created xsi:type="dcterms:W3CDTF">2007-09-13T04:54:49Z</dcterms:created>
  <dcterms:modified xsi:type="dcterms:W3CDTF">2013-06-04T01:29:43Z</dcterms:modified>
</cp:coreProperties>
</file>